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58" r:id="rId4"/>
    <p:sldId id="285" r:id="rId5"/>
    <p:sldId id="260" r:id="rId6"/>
    <p:sldId id="261" r:id="rId7"/>
    <p:sldId id="262" r:id="rId8"/>
    <p:sldId id="263" r:id="rId9"/>
    <p:sldId id="266" r:id="rId10"/>
    <p:sldId id="268" r:id="rId11"/>
    <p:sldId id="269" r:id="rId12"/>
    <p:sldId id="270" r:id="rId13"/>
    <p:sldId id="271" r:id="rId14"/>
    <p:sldId id="288" r:id="rId15"/>
    <p:sldId id="272" r:id="rId16"/>
    <p:sldId id="283" r:id="rId17"/>
    <p:sldId id="286" r:id="rId18"/>
    <p:sldId id="264" r:id="rId19"/>
    <p:sldId id="265" r:id="rId20"/>
    <p:sldId id="273" r:id="rId21"/>
    <p:sldId id="274" r:id="rId22"/>
    <p:sldId id="275" r:id="rId23"/>
    <p:sldId id="276" r:id="rId24"/>
    <p:sldId id="277" r:id="rId25"/>
    <p:sldId id="278" r:id="rId26"/>
    <p:sldId id="279" r:id="rId27"/>
    <p:sldId id="280" r:id="rId28"/>
    <p:sldId id="281" r:id="rId29"/>
    <p:sldId id="282" r:id="rId30"/>
    <p:sldId id="287" r:id="rId31"/>
    <p:sldId id="267"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4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39ADC-9711-4199-8BB4-60806BD7D3A5}" type="datetimeFigureOut">
              <a:rPr lang="en-PH" smtClean="0"/>
              <a:t>3/13/13</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EA646-D87B-40D6-86BD-1A9BF79638AD}" type="slidenum">
              <a:rPr lang="en-PH" smtClean="0"/>
              <a:t>‹#›</a:t>
            </a:fld>
            <a:endParaRPr lang="en-PH"/>
          </a:p>
        </p:txBody>
      </p:sp>
    </p:spTree>
    <p:extLst>
      <p:ext uri="{BB962C8B-B14F-4D97-AF65-F5344CB8AC3E}">
        <p14:creationId xmlns:p14="http://schemas.microsoft.com/office/powerpoint/2010/main" val="16552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219200"/>
            <a:ext cx="8153400" cy="860425"/>
          </a:xfrm>
        </p:spPr>
        <p:txBody>
          <a:bodyPr>
            <a:noAutofit/>
          </a:bodyPr>
          <a:lstStyle>
            <a:lvl1pPr algn="l">
              <a:defRPr sz="5400"/>
            </a:lvl1pPr>
          </a:lstStyle>
          <a:p>
            <a:r>
              <a:rPr lang="en-US" dirty="0" smtClean="0"/>
              <a:t>Click to edit title style</a:t>
            </a:r>
            <a:endParaRPr lang="en-US" dirty="0"/>
          </a:p>
        </p:txBody>
      </p:sp>
      <p:sp>
        <p:nvSpPr>
          <p:cNvPr id="3" name="Subtitle 2"/>
          <p:cNvSpPr>
            <a:spLocks noGrp="1"/>
          </p:cNvSpPr>
          <p:nvPr>
            <p:ph type="subTitle" idx="1"/>
          </p:nvPr>
        </p:nvSpPr>
        <p:spPr>
          <a:xfrm>
            <a:off x="381000" y="2133600"/>
            <a:ext cx="6400800" cy="609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Screen Shot 2012-12-03 at 5.06.50 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8400" y="533400"/>
            <a:ext cx="2768739" cy="25661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Screen Shot 2012-12-03 at 5.25.03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3733800"/>
            <a:ext cx="1549508" cy="16384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77000"/>
            <a:ext cx="2133600" cy="365125"/>
          </a:xfrm>
          <a:prstGeom prst="rect">
            <a:avLst/>
          </a:prstGeom>
        </p:spPr>
        <p:txBody>
          <a:bodyPr vert="horz" lIns="91440" tIns="45720" rIns="91440" bIns="45720" rtlCol="0" anchor="ctr"/>
          <a:lstStyle>
            <a:lvl1pPr algn="l">
              <a:defRPr sz="1200">
                <a:solidFill>
                  <a:schemeClr val="bg1"/>
                </a:solidFill>
                <a:effectLst>
                  <a:outerShdw blurRad="38100" dist="38100" dir="2700000" algn="tl">
                    <a:srgbClr val="000000">
                      <a:alpha val="43137"/>
                    </a:srgbClr>
                  </a:outerShdw>
                </a:effectLst>
              </a:defRPr>
            </a:lvl1pPr>
          </a:lstStyle>
          <a:p>
            <a:fld id="{1D8BD707-D9CF-40AE-B4C6-C98DA3205C09}" type="datetimeFigureOut">
              <a:rPr lang="en-US" smtClean="0"/>
              <a:pPr/>
              <a:t>3/13/13</a:t>
            </a:fld>
            <a:endParaRPr lang="en-US" dirty="0"/>
          </a:p>
        </p:txBody>
      </p:sp>
      <p:sp>
        <p:nvSpPr>
          <p:cNvPr id="5" name="Footer Placeholder 4"/>
          <p:cNvSpPr>
            <a:spLocks noGrp="1"/>
          </p:cNvSpPr>
          <p:nvPr>
            <p:ph type="ftr" sz="quarter" idx="3"/>
          </p:nvPr>
        </p:nvSpPr>
        <p:spPr>
          <a:xfrm>
            <a:off x="3124200" y="6477000"/>
            <a:ext cx="2895600"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a:defRPr sz="1200">
                <a:solidFill>
                  <a:schemeClr val="bg1"/>
                </a:solidFill>
                <a:effectLst>
                  <a:outerShdw blurRad="38100" dist="38100" dir="2700000" algn="tl">
                    <a:srgbClr val="000000">
                      <a:alpha val="43137"/>
                    </a:srgbClr>
                  </a:outerShdw>
                </a:effectLs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800" b="1" kern="120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wwaller@richmond.k12.va.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pple.bretford.com/products/powersynccartforipad/" TargetMode="External"/><Relationship Id="rId4" Type="http://schemas.openxmlformats.org/officeDocument/2006/relationships/hyperlink" Target="http://apple.bretford.com/products/powersynctrayforipad/" TargetMode="External"/><Relationship Id="rId5" Type="http://schemas.openxmlformats.org/officeDocument/2006/relationships/hyperlink" Target="http://isource.com/2013/03/12/essential-rules-for-effectively-using-ipads-in-middle-school-classrooms/" TargetMode="External"/><Relationship Id="rId1" Type="http://schemas.openxmlformats.org/officeDocument/2006/relationships/slideLayout" Target="../slideLayouts/slideLayout2.xml"/><Relationship Id="rId2" Type="http://schemas.openxmlformats.org/officeDocument/2006/relationships/hyperlink" Target="http://www.apple.com/education/resources/information-technology.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sl.apple.com/itunes/" TargetMode="External"/><Relationship Id="rId4" Type="http://schemas.openxmlformats.org/officeDocument/2006/relationships/hyperlink" Target="https://developer.apple.com/xcode/" TargetMode="External"/><Relationship Id="rId5" Type="http://schemas.openxmlformats.org/officeDocument/2006/relationships/hyperlink" Target="http://support.apple.com/kb/DL1465" TargetMode="External"/><Relationship Id="rId6" Type="http://schemas.openxmlformats.org/officeDocument/2006/relationships/hyperlink" Target="http://support.apple.com/kb/DL1466" TargetMode="External"/><Relationship Id="rId1" Type="http://schemas.openxmlformats.org/officeDocument/2006/relationships/slideLayout" Target="../slideLayouts/slideLayout2.xml"/><Relationship Id="rId2" Type="http://schemas.openxmlformats.org/officeDocument/2006/relationships/hyperlink" Target="https://itunes.apple.com/us/app/apple-configurator/id434433123?mt=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6248400" cy="860425"/>
          </a:xfrm>
        </p:spPr>
        <p:txBody>
          <a:bodyPr/>
          <a:lstStyle/>
          <a:p>
            <a:r>
              <a:rPr lang="en-PH" dirty="0" smtClean="0"/>
              <a:t>iPad Deployment 2</a:t>
            </a:r>
            <a:endParaRPr lang="en-PH" dirty="0"/>
          </a:p>
        </p:txBody>
      </p:sp>
      <p:sp>
        <p:nvSpPr>
          <p:cNvPr id="3" name="Subtitle 2"/>
          <p:cNvSpPr>
            <a:spLocks noGrp="1"/>
          </p:cNvSpPr>
          <p:nvPr>
            <p:ph type="subTitle" idx="1"/>
          </p:nvPr>
        </p:nvSpPr>
        <p:spPr/>
        <p:txBody>
          <a:bodyPr>
            <a:normAutofit fontScale="77500" lnSpcReduction="20000"/>
          </a:bodyPr>
          <a:lstStyle/>
          <a:p>
            <a:r>
              <a:rPr lang="en-PH" dirty="0" smtClean="0"/>
              <a:t>An  Evolving Process for K-12 School Districts</a:t>
            </a:r>
          </a:p>
        </p:txBody>
      </p:sp>
      <p:sp>
        <p:nvSpPr>
          <p:cNvPr id="4" name="TextBox 3"/>
          <p:cNvSpPr txBox="1"/>
          <p:nvPr/>
        </p:nvSpPr>
        <p:spPr>
          <a:xfrm>
            <a:off x="4267200" y="4648200"/>
            <a:ext cx="4572000" cy="2031325"/>
          </a:xfrm>
          <a:prstGeom prst="rect">
            <a:avLst/>
          </a:prstGeom>
          <a:noFill/>
        </p:spPr>
        <p:txBody>
          <a:bodyPr wrap="square" rtlCol="0">
            <a:spAutoFit/>
          </a:bodyPr>
          <a:lstStyle/>
          <a:p>
            <a:r>
              <a:rPr lang="en-US" dirty="0" smtClean="0">
                <a:solidFill>
                  <a:schemeClr val="bg1"/>
                </a:solidFill>
              </a:rPr>
              <a:t>Dr. William Waller</a:t>
            </a:r>
          </a:p>
          <a:p>
            <a:r>
              <a:rPr lang="en-US" dirty="0" smtClean="0">
                <a:solidFill>
                  <a:schemeClr val="bg1"/>
                </a:solidFill>
              </a:rPr>
              <a:t>VSTE Board of Directors</a:t>
            </a:r>
          </a:p>
          <a:p>
            <a:r>
              <a:rPr lang="en-US" dirty="0" smtClean="0">
                <a:solidFill>
                  <a:schemeClr val="bg1"/>
                </a:solidFill>
              </a:rPr>
              <a:t>2012-2013 GRAETC Chair</a:t>
            </a:r>
          </a:p>
          <a:p>
            <a:r>
              <a:rPr lang="en-US" dirty="0" smtClean="0">
                <a:solidFill>
                  <a:schemeClr val="bg1"/>
                </a:solidFill>
              </a:rPr>
              <a:t>Coordinator, Technology Services </a:t>
            </a:r>
          </a:p>
          <a:p>
            <a:r>
              <a:rPr lang="en-US" dirty="0" smtClean="0">
                <a:solidFill>
                  <a:schemeClr val="bg1"/>
                </a:solidFill>
              </a:rPr>
              <a:t>Richmond City Public Schools</a:t>
            </a:r>
          </a:p>
          <a:p>
            <a:r>
              <a:rPr lang="en-US" dirty="0" smtClean="0">
                <a:solidFill>
                  <a:schemeClr val="bg1"/>
                </a:solidFill>
              </a:rPr>
              <a:t>Email: </a:t>
            </a:r>
            <a:r>
              <a:rPr lang="en-US" dirty="0" smtClean="0">
                <a:solidFill>
                  <a:schemeClr val="bg1"/>
                </a:solidFill>
                <a:hlinkClick r:id="rId2"/>
              </a:rPr>
              <a:t>wwaller@richmond.k12.va.us</a:t>
            </a:r>
            <a:endParaRPr lang="en-US" dirty="0" smtClean="0">
              <a:solidFill>
                <a:schemeClr val="bg1"/>
              </a:solidFill>
            </a:endParaRPr>
          </a:p>
          <a:p>
            <a:r>
              <a:rPr lang="en-PH" dirty="0">
                <a:solidFill>
                  <a:srgbClr val="FFFFFF"/>
                </a:solidFill>
              </a:rPr>
              <a:t>Edmodo Group Code </a:t>
            </a:r>
            <a:r>
              <a:rPr lang="en-PH" dirty="0" smtClean="0">
                <a:solidFill>
                  <a:srgbClr val="FFFFFF"/>
                </a:solidFill>
              </a:rPr>
              <a:t>– yg5zq2</a:t>
            </a:r>
            <a:endParaRPr lang="en-US" dirty="0">
              <a:solidFill>
                <a:srgbClr val="FFFFFF"/>
              </a:solidFill>
            </a:endParaRPr>
          </a:p>
        </p:txBody>
      </p:sp>
    </p:spTree>
    <p:extLst>
      <p:ext uri="{BB962C8B-B14F-4D97-AF65-F5344CB8AC3E}">
        <p14:creationId xmlns:p14="http://schemas.microsoft.com/office/powerpoint/2010/main" val="1885399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Ownership Deployment Model</a:t>
            </a:r>
            <a:endParaRPr lang="en-US" dirty="0"/>
          </a:p>
        </p:txBody>
      </p:sp>
      <p:sp>
        <p:nvSpPr>
          <p:cNvPr id="3" name="Content Placeholder 2"/>
          <p:cNvSpPr>
            <a:spLocks noGrp="1"/>
          </p:cNvSpPr>
          <p:nvPr>
            <p:ph idx="1"/>
          </p:nvPr>
        </p:nvSpPr>
        <p:spPr>
          <a:xfrm>
            <a:off x="457200" y="1600200"/>
            <a:ext cx="6324600" cy="4525963"/>
          </a:xfrm>
        </p:spPr>
        <p:txBody>
          <a:bodyPr/>
          <a:lstStyle/>
          <a:p>
            <a:r>
              <a:rPr lang="en-US" dirty="0" smtClean="0"/>
              <a:t>Assumes end-user is responsible for all applications</a:t>
            </a:r>
          </a:p>
          <a:p>
            <a:r>
              <a:rPr lang="en-US" dirty="0" smtClean="0"/>
              <a:t>Applications are associated with end-user apple account</a:t>
            </a:r>
          </a:p>
          <a:p>
            <a:r>
              <a:rPr lang="en-US" dirty="0" smtClean="0"/>
              <a:t>Devices are initially prepared with options for Supervision, latest </a:t>
            </a:r>
            <a:r>
              <a:rPr lang="en-US" dirty="0" err="1" smtClean="0"/>
              <a:t>iOS</a:t>
            </a:r>
            <a:r>
              <a:rPr lang="en-US" dirty="0" smtClean="0"/>
              <a:t>, and Configuration Profiles only</a:t>
            </a:r>
            <a:endParaRPr lang="en-US" dirty="0"/>
          </a:p>
        </p:txBody>
      </p:sp>
    </p:spTree>
    <p:extLst>
      <p:ext uri="{BB962C8B-B14F-4D97-AF65-F5344CB8AC3E}">
        <p14:creationId xmlns:p14="http://schemas.microsoft.com/office/powerpoint/2010/main" val="1302428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Ownership Deployment Model</a:t>
            </a:r>
            <a:endParaRPr lang="en-US" dirty="0"/>
          </a:p>
        </p:txBody>
      </p:sp>
      <p:sp>
        <p:nvSpPr>
          <p:cNvPr id="3" name="Content Placeholder 2"/>
          <p:cNvSpPr>
            <a:spLocks noGrp="1"/>
          </p:cNvSpPr>
          <p:nvPr>
            <p:ph idx="1"/>
          </p:nvPr>
        </p:nvSpPr>
        <p:spPr>
          <a:xfrm>
            <a:off x="381000" y="1447800"/>
            <a:ext cx="6324600" cy="4525963"/>
          </a:xfrm>
        </p:spPr>
        <p:txBody>
          <a:bodyPr/>
          <a:lstStyle/>
          <a:p>
            <a:r>
              <a:rPr lang="en-US" dirty="0" smtClean="0"/>
              <a:t>Assumes District responsible for all applications</a:t>
            </a:r>
          </a:p>
          <a:p>
            <a:r>
              <a:rPr lang="en-US" dirty="0" smtClean="0"/>
              <a:t>Applications are associated with district apple account</a:t>
            </a:r>
          </a:p>
          <a:p>
            <a:r>
              <a:rPr lang="en-US" dirty="0" smtClean="0"/>
              <a:t>Devices are initially prepared with options for Supervision, latest </a:t>
            </a:r>
            <a:r>
              <a:rPr lang="en-US" dirty="0" err="1" smtClean="0"/>
              <a:t>iOS</a:t>
            </a:r>
            <a:r>
              <a:rPr lang="en-US" dirty="0" smtClean="0"/>
              <a:t>, Configuration Profiles, and Apps</a:t>
            </a:r>
          </a:p>
        </p:txBody>
      </p:sp>
    </p:spTree>
    <p:extLst>
      <p:ext uri="{BB962C8B-B14F-4D97-AF65-F5344CB8AC3E}">
        <p14:creationId xmlns:p14="http://schemas.microsoft.com/office/powerpoint/2010/main" val="1368372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Layered Ownership Deployment Model</a:t>
            </a:r>
            <a:endParaRPr lang="en-US" dirty="0"/>
          </a:p>
        </p:txBody>
      </p:sp>
      <p:sp>
        <p:nvSpPr>
          <p:cNvPr id="3" name="Content Placeholder 2"/>
          <p:cNvSpPr>
            <a:spLocks noGrp="1"/>
          </p:cNvSpPr>
          <p:nvPr>
            <p:ph idx="1"/>
          </p:nvPr>
        </p:nvSpPr>
        <p:spPr>
          <a:xfrm>
            <a:off x="381000" y="1447800"/>
            <a:ext cx="6324600" cy="4525963"/>
          </a:xfrm>
        </p:spPr>
        <p:txBody>
          <a:bodyPr/>
          <a:lstStyle/>
          <a:p>
            <a:r>
              <a:rPr lang="en-US" dirty="0" smtClean="0"/>
              <a:t>Assumes District/End-User responsibility for all applications</a:t>
            </a:r>
          </a:p>
          <a:p>
            <a:r>
              <a:rPr lang="en-US" dirty="0" smtClean="0"/>
              <a:t>Applications are associated with district &amp; End-user apple account</a:t>
            </a:r>
          </a:p>
          <a:p>
            <a:r>
              <a:rPr lang="en-US" dirty="0" smtClean="0"/>
              <a:t>Devices are initially prepared with options for Supervision, latest </a:t>
            </a:r>
            <a:r>
              <a:rPr lang="en-US" dirty="0" err="1" smtClean="0"/>
              <a:t>iOS</a:t>
            </a:r>
            <a:r>
              <a:rPr lang="en-US" dirty="0" smtClean="0"/>
              <a:t>, Configuration Profiles, and Apps</a:t>
            </a:r>
          </a:p>
        </p:txBody>
      </p:sp>
    </p:spTree>
    <p:extLst>
      <p:ext uri="{BB962C8B-B14F-4D97-AF65-F5344CB8AC3E}">
        <p14:creationId xmlns:p14="http://schemas.microsoft.com/office/powerpoint/2010/main" val="91617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iPad</a:t>
            </a:r>
            <a:r>
              <a:rPr lang="en-US" dirty="0" smtClean="0"/>
              <a:t> Deployment – Pre-Planning</a:t>
            </a:r>
            <a:br>
              <a:rPr lang="en-US" dirty="0" smtClean="0"/>
            </a:br>
            <a:r>
              <a:rPr lang="en-US" dirty="0" smtClean="0"/>
              <a:t>“A Big Decision”</a:t>
            </a:r>
            <a:endParaRPr lang="en-US" dirty="0"/>
          </a:p>
        </p:txBody>
      </p:sp>
      <p:sp>
        <p:nvSpPr>
          <p:cNvPr id="3" name="Content Placeholder 2"/>
          <p:cNvSpPr>
            <a:spLocks noGrp="1"/>
          </p:cNvSpPr>
          <p:nvPr>
            <p:ph idx="1"/>
          </p:nvPr>
        </p:nvSpPr>
        <p:spPr>
          <a:xfrm>
            <a:off x="381000" y="2286000"/>
            <a:ext cx="8458200" cy="685800"/>
          </a:xfrm>
        </p:spPr>
        <p:txBody>
          <a:bodyPr>
            <a:normAutofit/>
          </a:bodyPr>
          <a:lstStyle/>
          <a:p>
            <a:pPr marL="0" indent="0" algn="ctr">
              <a:buNone/>
            </a:pPr>
            <a:r>
              <a:rPr lang="en-US" dirty="0" smtClean="0"/>
              <a:t>Site Deployment vs. Centralized Deployment</a:t>
            </a:r>
            <a:endParaRPr lang="en-US" dirty="0"/>
          </a:p>
        </p:txBody>
      </p:sp>
    </p:spTree>
    <p:extLst>
      <p:ext uri="{BB962C8B-B14F-4D97-AF65-F5344CB8AC3E}">
        <p14:creationId xmlns:p14="http://schemas.microsoft.com/office/powerpoint/2010/main" val="841499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Deployment – Pre-Planning</a:t>
            </a:r>
            <a:endParaRPr lang="en-US" dirty="0"/>
          </a:p>
        </p:txBody>
      </p:sp>
      <p:sp>
        <p:nvSpPr>
          <p:cNvPr id="3" name="Content Placeholder 2"/>
          <p:cNvSpPr>
            <a:spLocks noGrp="1"/>
          </p:cNvSpPr>
          <p:nvPr>
            <p:ph idx="1"/>
          </p:nvPr>
        </p:nvSpPr>
        <p:spPr>
          <a:xfrm>
            <a:off x="457200" y="1371600"/>
            <a:ext cx="6858000" cy="4525963"/>
          </a:xfrm>
        </p:spPr>
        <p:txBody>
          <a:bodyPr>
            <a:normAutofit lnSpcReduction="10000"/>
          </a:bodyPr>
          <a:lstStyle/>
          <a:p>
            <a:r>
              <a:rPr lang="en-US" dirty="0" smtClean="0"/>
              <a:t>Set up email accounts that will be associated with Apple ID’s based on the appropriate deployment strategy and planning</a:t>
            </a:r>
          </a:p>
          <a:p>
            <a:r>
              <a:rPr lang="en-US" dirty="0"/>
              <a:t>Set up Apple IDs based </a:t>
            </a:r>
            <a:r>
              <a:rPr lang="en-US" dirty="0" smtClean="0"/>
              <a:t>on the appropriate deployment </a:t>
            </a:r>
            <a:r>
              <a:rPr lang="en-US" dirty="0"/>
              <a:t>strategy and planning. Use </a:t>
            </a:r>
            <a:r>
              <a:rPr lang="en-US" dirty="0" smtClean="0"/>
              <a:t>one of the devices to </a:t>
            </a:r>
            <a:r>
              <a:rPr lang="en-US" dirty="0"/>
              <a:t>create new Apple ID account </a:t>
            </a:r>
            <a:r>
              <a:rPr lang="en-US" dirty="0" smtClean="0"/>
              <a:t>using the “No-Credit Card Method”</a:t>
            </a:r>
            <a:endParaRPr lang="en-US" dirty="0"/>
          </a:p>
          <a:p>
            <a:endParaRPr lang="en-US" dirty="0"/>
          </a:p>
        </p:txBody>
      </p:sp>
    </p:spTree>
    <p:extLst>
      <p:ext uri="{BB962C8B-B14F-4D97-AF65-F5344CB8AC3E}">
        <p14:creationId xmlns:p14="http://schemas.microsoft.com/office/powerpoint/2010/main" val="380109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Deployment – Pre-Planning</a:t>
            </a:r>
            <a:endParaRPr lang="en-US" dirty="0"/>
          </a:p>
        </p:txBody>
      </p:sp>
      <p:sp>
        <p:nvSpPr>
          <p:cNvPr id="3" name="Content Placeholder 2"/>
          <p:cNvSpPr>
            <a:spLocks noGrp="1"/>
          </p:cNvSpPr>
          <p:nvPr>
            <p:ph idx="1"/>
          </p:nvPr>
        </p:nvSpPr>
        <p:spPr>
          <a:xfrm>
            <a:off x="457200" y="1600200"/>
            <a:ext cx="6781800" cy="4525963"/>
          </a:xfrm>
        </p:spPr>
        <p:txBody>
          <a:bodyPr>
            <a:normAutofit fontScale="85000" lnSpcReduction="10000"/>
          </a:bodyPr>
          <a:lstStyle/>
          <a:p>
            <a:r>
              <a:rPr lang="en-US" dirty="0" smtClean="0"/>
              <a:t>Use iTunes to log into new account and acquire all free apps</a:t>
            </a:r>
          </a:p>
          <a:p>
            <a:r>
              <a:rPr lang="en-US" dirty="0"/>
              <a:t>Use </a:t>
            </a:r>
            <a:r>
              <a:rPr lang="en-US" dirty="0" smtClean="0"/>
              <a:t>Apple Volume Purchasing Program (VPP) </a:t>
            </a:r>
            <a:r>
              <a:rPr lang="en-US" dirty="0"/>
              <a:t>if 20 or more licenses for any app will be </a:t>
            </a:r>
            <a:r>
              <a:rPr lang="en-US" dirty="0" smtClean="0"/>
              <a:t>purchased (app discounts). Use code acquired to download paid apps into iTunes.</a:t>
            </a:r>
          </a:p>
          <a:p>
            <a:r>
              <a:rPr lang="en-US" dirty="0"/>
              <a:t>Use Apple </a:t>
            </a:r>
            <a:r>
              <a:rPr lang="en-US" dirty="0" smtClean="0"/>
              <a:t>Configurator </a:t>
            </a:r>
            <a:r>
              <a:rPr lang="en-US" dirty="0"/>
              <a:t>to import apps to be </a:t>
            </a:r>
            <a:r>
              <a:rPr lang="en-US" dirty="0" smtClean="0"/>
              <a:t>installed </a:t>
            </a:r>
            <a:r>
              <a:rPr lang="en-US" dirty="0"/>
              <a:t>on devices. Also, </a:t>
            </a:r>
            <a:r>
              <a:rPr lang="en-US" dirty="0" smtClean="0"/>
              <a:t>import VPP </a:t>
            </a:r>
            <a:r>
              <a:rPr lang="en-US" dirty="0"/>
              <a:t>app codes into Apple </a:t>
            </a:r>
            <a:r>
              <a:rPr lang="en-US" dirty="0" smtClean="0"/>
              <a:t>Configurator </a:t>
            </a:r>
            <a:r>
              <a:rPr lang="en-US" dirty="0"/>
              <a:t>for all paid apps </a:t>
            </a:r>
            <a:r>
              <a:rPr lang="en-US" dirty="0" smtClean="0"/>
              <a:t>(will </a:t>
            </a:r>
            <a:r>
              <a:rPr lang="en-US" dirty="0"/>
              <a:t>ask to verify Apple </a:t>
            </a:r>
            <a:r>
              <a:rPr lang="en-US" dirty="0" smtClean="0"/>
              <a:t>ID)</a:t>
            </a:r>
            <a:endParaRPr lang="en-US" dirty="0"/>
          </a:p>
        </p:txBody>
      </p:sp>
    </p:spTree>
    <p:extLst>
      <p:ext uri="{BB962C8B-B14F-4D97-AF65-F5344CB8AC3E}">
        <p14:creationId xmlns:p14="http://schemas.microsoft.com/office/powerpoint/2010/main" val="3365173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t>Apple Configurator Demonstration</a:t>
            </a:r>
            <a:endParaRPr lang="en-US" dirty="0"/>
          </a:p>
        </p:txBody>
      </p:sp>
    </p:spTree>
    <p:extLst>
      <p:ext uri="{BB962C8B-B14F-4D97-AF65-F5344CB8AC3E}">
        <p14:creationId xmlns:p14="http://schemas.microsoft.com/office/powerpoint/2010/main" val="21907909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Technical </a:t>
            </a:r>
            <a:r>
              <a:rPr lang="en-US" dirty="0"/>
              <a:t>R</a:t>
            </a:r>
            <a:r>
              <a:rPr lang="en-US" dirty="0" smtClean="0"/>
              <a:t>equirements</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OS X 7.5 (Lion)</a:t>
            </a:r>
          </a:p>
          <a:p>
            <a:r>
              <a:rPr lang="en-US" dirty="0" smtClean="0"/>
              <a:t>8 GB RAM</a:t>
            </a:r>
          </a:p>
          <a:p>
            <a:r>
              <a:rPr lang="en-US" dirty="0" smtClean="0"/>
              <a:t>1 TB Hard Drive</a:t>
            </a:r>
          </a:p>
          <a:p>
            <a:r>
              <a:rPr lang="en-US" dirty="0" smtClean="0"/>
              <a:t>Apple Configurator Application</a:t>
            </a:r>
          </a:p>
          <a:p>
            <a:endParaRPr lang="en-US" dirty="0"/>
          </a:p>
        </p:txBody>
      </p:sp>
      <p:sp>
        <p:nvSpPr>
          <p:cNvPr id="4" name="TextBox 3"/>
          <p:cNvSpPr txBox="1"/>
          <p:nvPr/>
        </p:nvSpPr>
        <p:spPr>
          <a:xfrm>
            <a:off x="457200" y="1524000"/>
            <a:ext cx="8229600" cy="1077218"/>
          </a:xfrm>
          <a:prstGeom prst="rect">
            <a:avLst/>
          </a:prstGeom>
          <a:noFill/>
        </p:spPr>
        <p:txBody>
          <a:bodyPr wrap="square" rtlCol="0">
            <a:spAutoFit/>
          </a:bodyPr>
          <a:lstStyle/>
          <a:p>
            <a:r>
              <a:rPr lang="en-US" sz="3200" dirty="0" smtClean="0"/>
              <a:t>Mac Desktop/Laptop with the following minimal Specifications:</a:t>
            </a:r>
          </a:p>
        </p:txBody>
      </p:sp>
    </p:spTree>
    <p:extLst>
      <p:ext uri="{BB962C8B-B14F-4D97-AF65-F5344CB8AC3E}">
        <p14:creationId xmlns:p14="http://schemas.microsoft.com/office/powerpoint/2010/main" val="634134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Technical </a:t>
            </a:r>
            <a:r>
              <a:rPr lang="en-US" dirty="0"/>
              <a:t>R</a:t>
            </a:r>
            <a:r>
              <a:rPr lang="en-US" dirty="0" smtClean="0"/>
              <a:t>equirements</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iTunes Application</a:t>
            </a:r>
          </a:p>
          <a:p>
            <a:r>
              <a:rPr lang="en-US" dirty="0" smtClean="0"/>
              <a:t>Apple Configurator</a:t>
            </a:r>
          </a:p>
          <a:p>
            <a:r>
              <a:rPr lang="en-US" dirty="0" smtClean="0"/>
              <a:t>iPhone Configuration Utility (optional)</a:t>
            </a:r>
          </a:p>
          <a:p>
            <a:r>
              <a:rPr lang="en-US" dirty="0"/>
              <a:t>Xcode Application (optional)</a:t>
            </a:r>
          </a:p>
          <a:p>
            <a:endParaRPr lang="en-US" dirty="0" smtClean="0"/>
          </a:p>
        </p:txBody>
      </p:sp>
      <p:sp>
        <p:nvSpPr>
          <p:cNvPr id="4" name="TextBox 3"/>
          <p:cNvSpPr txBox="1"/>
          <p:nvPr/>
        </p:nvSpPr>
        <p:spPr>
          <a:xfrm>
            <a:off x="457200" y="1524000"/>
            <a:ext cx="8229600" cy="1077218"/>
          </a:xfrm>
          <a:prstGeom prst="rect">
            <a:avLst/>
          </a:prstGeom>
          <a:noFill/>
        </p:spPr>
        <p:txBody>
          <a:bodyPr wrap="square" rtlCol="0">
            <a:spAutoFit/>
          </a:bodyPr>
          <a:lstStyle/>
          <a:p>
            <a:r>
              <a:rPr lang="en-US" sz="3200" dirty="0" smtClean="0"/>
              <a:t>Mac Desktop/Laptop with the following minimal Specifications:</a:t>
            </a:r>
          </a:p>
        </p:txBody>
      </p:sp>
    </p:spTree>
    <p:extLst>
      <p:ext uri="{BB962C8B-B14F-4D97-AF65-F5344CB8AC3E}">
        <p14:creationId xmlns:p14="http://schemas.microsoft.com/office/powerpoint/2010/main" val="956739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Technical </a:t>
            </a:r>
            <a:r>
              <a:rPr lang="en-US" dirty="0"/>
              <a:t>R</a:t>
            </a:r>
            <a:r>
              <a:rPr lang="en-US" dirty="0" smtClean="0"/>
              <a:t>equirements</a:t>
            </a:r>
            <a:endParaRPr lang="en-US" dirty="0"/>
          </a:p>
        </p:txBody>
      </p:sp>
      <p:sp>
        <p:nvSpPr>
          <p:cNvPr id="3" name="Content Placeholder 2"/>
          <p:cNvSpPr>
            <a:spLocks noGrp="1"/>
          </p:cNvSpPr>
          <p:nvPr>
            <p:ph idx="1"/>
          </p:nvPr>
        </p:nvSpPr>
        <p:spPr>
          <a:xfrm>
            <a:off x="381000" y="1752600"/>
            <a:ext cx="8229600" cy="3382963"/>
          </a:xfrm>
        </p:spPr>
        <p:txBody>
          <a:bodyPr/>
          <a:lstStyle/>
          <a:p>
            <a:r>
              <a:rPr lang="en-US" dirty="0" smtClean="0"/>
              <a:t>30 unit powered sync cart – may need lightning adapter if using 4</a:t>
            </a:r>
            <a:r>
              <a:rPr lang="en-US" baseline="30000" dirty="0" smtClean="0"/>
              <a:t>th</a:t>
            </a:r>
            <a:r>
              <a:rPr lang="en-US" dirty="0" smtClean="0"/>
              <a:t> Gen </a:t>
            </a:r>
            <a:r>
              <a:rPr lang="en-US" dirty="0" err="1" smtClean="0"/>
              <a:t>iPads</a:t>
            </a:r>
            <a:r>
              <a:rPr lang="en-US" dirty="0" smtClean="0"/>
              <a:t> with older carts</a:t>
            </a:r>
          </a:p>
          <a:p>
            <a:r>
              <a:rPr lang="en-US" dirty="0" smtClean="0"/>
              <a:t>Solid, secure wireless network (use SSID broadcasting)</a:t>
            </a:r>
          </a:p>
          <a:p>
            <a:endParaRPr lang="en-US" dirty="0" smtClean="0"/>
          </a:p>
        </p:txBody>
      </p:sp>
    </p:spTree>
    <p:extLst>
      <p:ext uri="{BB962C8B-B14F-4D97-AF65-F5344CB8AC3E}">
        <p14:creationId xmlns:p14="http://schemas.microsoft.com/office/powerpoint/2010/main" val="1073510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PH" dirty="0" smtClean="0"/>
              <a:t>Deployment Pre-Planning Process </a:t>
            </a:r>
            <a:endParaRPr lang="en-PH" dirty="0"/>
          </a:p>
        </p:txBody>
      </p:sp>
      <p:sp>
        <p:nvSpPr>
          <p:cNvPr id="3" name="Content Placeholder 2"/>
          <p:cNvSpPr>
            <a:spLocks noGrp="1"/>
          </p:cNvSpPr>
          <p:nvPr>
            <p:ph idx="1"/>
          </p:nvPr>
        </p:nvSpPr>
        <p:spPr>
          <a:xfrm>
            <a:off x="228600" y="914400"/>
            <a:ext cx="8229600" cy="4525963"/>
          </a:xfrm>
        </p:spPr>
        <p:txBody>
          <a:bodyPr>
            <a:normAutofit fontScale="92500" lnSpcReduction="10000"/>
          </a:bodyPr>
          <a:lstStyle/>
          <a:p>
            <a:r>
              <a:rPr lang="en-PH" dirty="0" smtClean="0"/>
              <a:t>Establishment of the RPS Mobile Convergence Team</a:t>
            </a:r>
          </a:p>
          <a:p>
            <a:r>
              <a:rPr lang="en-PH" dirty="0" smtClean="0"/>
              <a:t>Determination of Pilot Participants</a:t>
            </a:r>
          </a:p>
          <a:p>
            <a:r>
              <a:rPr lang="en-PH" dirty="0" smtClean="0"/>
              <a:t>Creation of Pilot Data Assessment Process including timelines</a:t>
            </a:r>
          </a:p>
          <a:p>
            <a:r>
              <a:rPr lang="en-PH" dirty="0" smtClean="0"/>
              <a:t>Determination of and acquisition of equipment and assessories</a:t>
            </a:r>
          </a:p>
          <a:p>
            <a:r>
              <a:rPr lang="en-PH" dirty="0" smtClean="0"/>
              <a:t>Pilot implementation</a:t>
            </a:r>
          </a:p>
          <a:p>
            <a:r>
              <a:rPr lang="en-PH" dirty="0" smtClean="0"/>
              <a:t>Presentation to School Board</a:t>
            </a:r>
          </a:p>
        </p:txBody>
      </p:sp>
    </p:spTree>
    <p:extLst>
      <p:ext uri="{BB962C8B-B14F-4D97-AF65-F5344CB8AC3E}">
        <p14:creationId xmlns:p14="http://schemas.microsoft.com/office/powerpoint/2010/main" val="170944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Deployment – A Model</a:t>
            </a:r>
            <a:endParaRPr lang="en-US" dirty="0"/>
          </a:p>
        </p:txBody>
      </p:sp>
      <p:sp>
        <p:nvSpPr>
          <p:cNvPr id="3" name="Content Placeholder 2"/>
          <p:cNvSpPr>
            <a:spLocks noGrp="1"/>
          </p:cNvSpPr>
          <p:nvPr>
            <p:ph idx="1"/>
          </p:nvPr>
        </p:nvSpPr>
        <p:spPr>
          <a:xfrm>
            <a:off x="1066800" y="1752600"/>
            <a:ext cx="6781800" cy="1905000"/>
          </a:xfrm>
        </p:spPr>
        <p:txBody>
          <a:bodyPr>
            <a:normAutofit/>
          </a:bodyPr>
          <a:lstStyle/>
          <a:p>
            <a:pPr marL="0" indent="0">
              <a:buNone/>
            </a:pPr>
            <a:r>
              <a:rPr lang="en-US" dirty="0" smtClean="0"/>
              <a:t>Use Apple Configurator to prepare devices based on the deployment model chosen</a:t>
            </a:r>
          </a:p>
          <a:p>
            <a:pPr marL="0" indent="0">
              <a:buNone/>
            </a:pPr>
            <a:endParaRPr lang="en-US" dirty="0"/>
          </a:p>
        </p:txBody>
      </p:sp>
    </p:spTree>
    <p:extLst>
      <p:ext uri="{BB962C8B-B14F-4D97-AF65-F5344CB8AC3E}">
        <p14:creationId xmlns:p14="http://schemas.microsoft.com/office/powerpoint/2010/main" val="3883280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Master Device Using Apple Configurator</a:t>
            </a:r>
            <a:endParaRPr lang="en-US" dirty="0"/>
          </a:p>
        </p:txBody>
      </p:sp>
      <p:sp>
        <p:nvSpPr>
          <p:cNvPr id="3" name="Content Placeholder 2"/>
          <p:cNvSpPr>
            <a:spLocks noGrp="1"/>
          </p:cNvSpPr>
          <p:nvPr>
            <p:ph idx="1"/>
          </p:nvPr>
        </p:nvSpPr>
        <p:spPr>
          <a:xfrm>
            <a:off x="457200" y="1600200"/>
            <a:ext cx="7086600" cy="4525963"/>
          </a:xfrm>
        </p:spPr>
        <p:txBody>
          <a:bodyPr/>
          <a:lstStyle/>
          <a:p>
            <a:r>
              <a:rPr lang="en-US" dirty="0" smtClean="0"/>
              <a:t>Under settings, proceed to name the Master device</a:t>
            </a:r>
          </a:p>
          <a:p>
            <a:r>
              <a:rPr lang="en-US" dirty="0" smtClean="0"/>
              <a:t>Set Supervision to on – “to Supervise or not to Supervise”</a:t>
            </a:r>
          </a:p>
          <a:p>
            <a:r>
              <a:rPr lang="en-US" dirty="0" smtClean="0"/>
              <a:t>Under preferences, set lock screen image and/or text (optional)</a:t>
            </a:r>
          </a:p>
          <a:p>
            <a:r>
              <a:rPr lang="en-US" dirty="0" smtClean="0"/>
              <a:t>Select latest </a:t>
            </a:r>
            <a:r>
              <a:rPr lang="en-US" dirty="0" err="1" smtClean="0"/>
              <a:t>iOS</a:t>
            </a:r>
            <a:r>
              <a:rPr lang="en-US" dirty="0" smtClean="0"/>
              <a:t> and check “erase before installing”</a:t>
            </a:r>
          </a:p>
          <a:p>
            <a:endParaRPr lang="en-US" dirty="0" smtClean="0"/>
          </a:p>
          <a:p>
            <a:endParaRPr lang="en-US" dirty="0"/>
          </a:p>
        </p:txBody>
      </p:sp>
    </p:spTree>
    <p:extLst>
      <p:ext uri="{BB962C8B-B14F-4D97-AF65-F5344CB8AC3E}">
        <p14:creationId xmlns:p14="http://schemas.microsoft.com/office/powerpoint/2010/main" val="968838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Master Device Using Apple Configurator</a:t>
            </a:r>
            <a:endParaRPr lang="en-US" dirty="0"/>
          </a:p>
        </p:txBody>
      </p:sp>
      <p:sp>
        <p:nvSpPr>
          <p:cNvPr id="3" name="Content Placeholder 2"/>
          <p:cNvSpPr>
            <a:spLocks noGrp="1"/>
          </p:cNvSpPr>
          <p:nvPr>
            <p:ph idx="1"/>
          </p:nvPr>
        </p:nvSpPr>
        <p:spPr>
          <a:xfrm>
            <a:off x="457200" y="1600200"/>
            <a:ext cx="7086600" cy="4525963"/>
          </a:xfrm>
        </p:spPr>
        <p:txBody>
          <a:bodyPr/>
          <a:lstStyle/>
          <a:p>
            <a:r>
              <a:rPr lang="en-US" dirty="0" smtClean="0"/>
              <a:t>Leave the “restore” option at the default setting</a:t>
            </a:r>
          </a:p>
          <a:p>
            <a:r>
              <a:rPr lang="en-US" dirty="0"/>
              <a:t>Create/import all </a:t>
            </a:r>
            <a:r>
              <a:rPr lang="en-US" dirty="0" smtClean="0"/>
              <a:t>associated configuration </a:t>
            </a:r>
            <a:r>
              <a:rPr lang="en-US" dirty="0"/>
              <a:t>profiles </a:t>
            </a:r>
            <a:r>
              <a:rPr lang="en-US" dirty="0" smtClean="0"/>
              <a:t>(usually </a:t>
            </a:r>
            <a:r>
              <a:rPr lang="en-US" dirty="0"/>
              <a:t>district and MDM </a:t>
            </a:r>
            <a:r>
              <a:rPr lang="en-US" dirty="0" smtClean="0"/>
              <a:t>profiles)</a:t>
            </a:r>
          </a:p>
          <a:p>
            <a:r>
              <a:rPr lang="en-US" dirty="0" smtClean="0"/>
              <a:t>Select all apps as specified</a:t>
            </a:r>
          </a:p>
          <a:p>
            <a:r>
              <a:rPr lang="en-US" dirty="0"/>
              <a:t>Select the </a:t>
            </a:r>
            <a:r>
              <a:rPr lang="en-US" dirty="0" smtClean="0"/>
              <a:t>“prepare” </a:t>
            </a:r>
            <a:r>
              <a:rPr lang="en-US" dirty="0"/>
              <a:t>button at the bottom of the screen</a:t>
            </a:r>
            <a:endParaRPr lang="en-US" dirty="0" smtClean="0"/>
          </a:p>
          <a:p>
            <a:endParaRPr lang="en-US" dirty="0"/>
          </a:p>
        </p:txBody>
      </p:sp>
    </p:spTree>
    <p:extLst>
      <p:ext uri="{BB962C8B-B14F-4D97-AF65-F5344CB8AC3E}">
        <p14:creationId xmlns:p14="http://schemas.microsoft.com/office/powerpoint/2010/main" val="2704679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Master Device Using Apple Configurator</a:t>
            </a:r>
            <a:endParaRPr lang="en-US" dirty="0"/>
          </a:p>
        </p:txBody>
      </p:sp>
      <p:sp>
        <p:nvSpPr>
          <p:cNvPr id="3" name="Content Placeholder 2"/>
          <p:cNvSpPr>
            <a:spLocks noGrp="1"/>
          </p:cNvSpPr>
          <p:nvPr>
            <p:ph idx="1"/>
          </p:nvPr>
        </p:nvSpPr>
        <p:spPr>
          <a:xfrm>
            <a:off x="457200" y="1600200"/>
            <a:ext cx="7086600" cy="4525963"/>
          </a:xfrm>
        </p:spPr>
        <p:txBody>
          <a:bodyPr/>
          <a:lstStyle/>
          <a:p>
            <a:r>
              <a:rPr lang="en-US" dirty="0" smtClean="0"/>
              <a:t>Once Master Device has been created, reset all Apple Configurator settings to default</a:t>
            </a:r>
          </a:p>
          <a:p>
            <a:r>
              <a:rPr lang="en-US" dirty="0" smtClean="0"/>
              <a:t>Use Apple Configurator to perform a backup of the Master Device</a:t>
            </a:r>
            <a:endParaRPr lang="en-US" dirty="0"/>
          </a:p>
        </p:txBody>
      </p:sp>
    </p:spTree>
    <p:extLst>
      <p:ext uri="{BB962C8B-B14F-4D97-AF65-F5344CB8AC3E}">
        <p14:creationId xmlns:p14="http://schemas.microsoft.com/office/powerpoint/2010/main" val="3734090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All Devices Using Apple Configurator</a:t>
            </a:r>
            <a:endParaRPr lang="en-US" dirty="0"/>
          </a:p>
        </p:txBody>
      </p:sp>
      <p:sp>
        <p:nvSpPr>
          <p:cNvPr id="3" name="Content Placeholder 2"/>
          <p:cNvSpPr>
            <a:spLocks noGrp="1"/>
          </p:cNvSpPr>
          <p:nvPr>
            <p:ph idx="1"/>
          </p:nvPr>
        </p:nvSpPr>
        <p:spPr>
          <a:xfrm>
            <a:off x="457200" y="1600200"/>
            <a:ext cx="7086600" cy="4525963"/>
          </a:xfrm>
        </p:spPr>
        <p:txBody>
          <a:bodyPr>
            <a:normAutofit/>
          </a:bodyPr>
          <a:lstStyle/>
          <a:p>
            <a:r>
              <a:rPr lang="en-US" dirty="0"/>
              <a:t>Under settings, proceed to </a:t>
            </a:r>
            <a:r>
              <a:rPr lang="en-US" dirty="0" smtClean="0"/>
              <a:t>set naming convention</a:t>
            </a:r>
          </a:p>
          <a:p>
            <a:r>
              <a:rPr lang="en-US" dirty="0" smtClean="0"/>
              <a:t>Set </a:t>
            </a:r>
            <a:r>
              <a:rPr lang="en-US" dirty="0"/>
              <a:t>Supervision to on – “to Supervise or not to Supervise”</a:t>
            </a:r>
          </a:p>
          <a:p>
            <a:r>
              <a:rPr lang="en-US" dirty="0"/>
              <a:t>Under preferences, set lock screen image and/or text (optional)</a:t>
            </a:r>
          </a:p>
          <a:p>
            <a:r>
              <a:rPr lang="en-US" dirty="0"/>
              <a:t>Select latest </a:t>
            </a:r>
            <a:r>
              <a:rPr lang="en-US" dirty="0" err="1"/>
              <a:t>iOS</a:t>
            </a:r>
            <a:r>
              <a:rPr lang="en-US" dirty="0"/>
              <a:t> and check “erase before installing”</a:t>
            </a:r>
          </a:p>
        </p:txBody>
      </p:sp>
    </p:spTree>
    <p:extLst>
      <p:ext uri="{BB962C8B-B14F-4D97-AF65-F5344CB8AC3E}">
        <p14:creationId xmlns:p14="http://schemas.microsoft.com/office/powerpoint/2010/main" val="199890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All Devices Using Apple Configurator</a:t>
            </a:r>
            <a:endParaRPr lang="en-US" dirty="0"/>
          </a:p>
        </p:txBody>
      </p:sp>
      <p:sp>
        <p:nvSpPr>
          <p:cNvPr id="3" name="Content Placeholder 2"/>
          <p:cNvSpPr>
            <a:spLocks noGrp="1"/>
          </p:cNvSpPr>
          <p:nvPr>
            <p:ph idx="1"/>
          </p:nvPr>
        </p:nvSpPr>
        <p:spPr>
          <a:xfrm>
            <a:off x="457200" y="1600201"/>
            <a:ext cx="7086600" cy="3657600"/>
          </a:xfrm>
        </p:spPr>
        <p:txBody>
          <a:bodyPr>
            <a:normAutofit/>
          </a:bodyPr>
          <a:lstStyle/>
          <a:p>
            <a:r>
              <a:rPr lang="en-US" dirty="0" smtClean="0"/>
              <a:t>Set the </a:t>
            </a:r>
            <a:r>
              <a:rPr lang="en-US" dirty="0"/>
              <a:t>“restore” option </a:t>
            </a:r>
            <a:r>
              <a:rPr lang="en-US" dirty="0" smtClean="0"/>
              <a:t>to the Master Device Backup</a:t>
            </a:r>
            <a:endParaRPr lang="en-US" dirty="0"/>
          </a:p>
          <a:p>
            <a:r>
              <a:rPr lang="en-US" dirty="0"/>
              <a:t>Create/import all associated configuration profiles (usually district and MDM profiles</a:t>
            </a:r>
            <a:r>
              <a:rPr lang="en-US" dirty="0" smtClean="0"/>
              <a:t>)</a:t>
            </a:r>
            <a:endParaRPr lang="en-US" dirty="0"/>
          </a:p>
        </p:txBody>
      </p:sp>
    </p:spTree>
    <p:extLst>
      <p:ext uri="{BB962C8B-B14F-4D97-AF65-F5344CB8AC3E}">
        <p14:creationId xmlns:p14="http://schemas.microsoft.com/office/powerpoint/2010/main" val="1063183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All Devices Using Apple Configurator</a:t>
            </a:r>
            <a:endParaRPr lang="en-US" dirty="0"/>
          </a:p>
        </p:txBody>
      </p:sp>
      <p:sp>
        <p:nvSpPr>
          <p:cNvPr id="3" name="Content Placeholder 2"/>
          <p:cNvSpPr>
            <a:spLocks noGrp="1"/>
          </p:cNvSpPr>
          <p:nvPr>
            <p:ph idx="1"/>
          </p:nvPr>
        </p:nvSpPr>
        <p:spPr>
          <a:xfrm>
            <a:off x="457200" y="1600200"/>
            <a:ext cx="7086600" cy="4525963"/>
          </a:xfrm>
        </p:spPr>
        <p:txBody>
          <a:bodyPr>
            <a:normAutofit/>
          </a:bodyPr>
          <a:lstStyle/>
          <a:p>
            <a:r>
              <a:rPr lang="en-US" dirty="0" smtClean="0"/>
              <a:t>Select “Apps” and check all apps to be installed on all devices. Make sure that VPP codes are also imported  and set for all paid apps. This ensures licensing is appropriate (conflict here with using iTunes vs. Configurator for this step) </a:t>
            </a:r>
            <a:endParaRPr lang="en-US" dirty="0"/>
          </a:p>
          <a:p>
            <a:r>
              <a:rPr lang="en-US" dirty="0"/>
              <a:t>Select the “prepare” button at the bottom of the </a:t>
            </a:r>
            <a:r>
              <a:rPr lang="en-US" dirty="0" smtClean="0"/>
              <a:t>screen</a:t>
            </a:r>
            <a:endParaRPr lang="en-US" dirty="0"/>
          </a:p>
        </p:txBody>
      </p:sp>
    </p:spTree>
    <p:extLst>
      <p:ext uri="{BB962C8B-B14F-4D97-AF65-F5344CB8AC3E}">
        <p14:creationId xmlns:p14="http://schemas.microsoft.com/office/powerpoint/2010/main" val="3553321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Prepare All Devices Using Apple Configurator - Notes</a:t>
            </a:r>
            <a:endParaRPr lang="en-US" dirty="0"/>
          </a:p>
        </p:txBody>
      </p:sp>
      <p:sp>
        <p:nvSpPr>
          <p:cNvPr id="3" name="Content Placeholder 2"/>
          <p:cNvSpPr>
            <a:spLocks noGrp="1"/>
          </p:cNvSpPr>
          <p:nvPr>
            <p:ph idx="1"/>
          </p:nvPr>
        </p:nvSpPr>
        <p:spPr>
          <a:xfrm>
            <a:off x="152400" y="1447800"/>
            <a:ext cx="7391400" cy="4525963"/>
          </a:xfrm>
        </p:spPr>
        <p:txBody>
          <a:bodyPr>
            <a:noAutofit/>
          </a:bodyPr>
          <a:lstStyle/>
          <a:p>
            <a:r>
              <a:rPr lang="en-US" sz="2800" dirty="0" smtClean="0"/>
              <a:t>There is an advantage for using Setup Assistant to personalize </a:t>
            </a:r>
            <a:r>
              <a:rPr lang="en-US" sz="2800" dirty="0" err="1" smtClean="0"/>
              <a:t>iPads</a:t>
            </a:r>
            <a:r>
              <a:rPr lang="en-US" sz="2800" dirty="0" smtClean="0"/>
              <a:t> in a 1:1 scenario. In this case, do not restore from a backup file</a:t>
            </a:r>
            <a:endParaRPr lang="en-US" sz="2800" dirty="0"/>
          </a:p>
          <a:p>
            <a:r>
              <a:rPr lang="en-US" sz="2800" dirty="0" smtClean="0"/>
              <a:t>One benefit of Supervision is that all configuration profiles are installed automatically</a:t>
            </a:r>
          </a:p>
          <a:p>
            <a:r>
              <a:rPr lang="en-US" sz="2800" dirty="0" smtClean="0"/>
              <a:t>Another benefit of Supervision is that iTunes will not recognize </a:t>
            </a:r>
            <a:r>
              <a:rPr lang="en-US" sz="2800" dirty="0" err="1" smtClean="0"/>
              <a:t>iPad</a:t>
            </a:r>
            <a:r>
              <a:rPr lang="en-US" sz="2800" dirty="0" smtClean="0"/>
              <a:t> when the user tries to sync it with another laptop.</a:t>
            </a:r>
          </a:p>
        </p:txBody>
      </p:sp>
    </p:spTree>
    <p:extLst>
      <p:ext uri="{BB962C8B-B14F-4D97-AF65-F5344CB8AC3E}">
        <p14:creationId xmlns:p14="http://schemas.microsoft.com/office/powerpoint/2010/main" val="4286920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Bretford Power Sync Cart</a:t>
            </a:r>
            <a:endParaRPr lang="en-US" dirty="0"/>
          </a:p>
        </p:txBody>
      </p:sp>
      <p:pic>
        <p:nvPicPr>
          <p:cNvPr id="4" name="Picture 3" descr="Screen Shot 2012-12-03 at 7.33.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3328874"/>
          </a:xfrm>
          <a:prstGeom prst="rect">
            <a:avLst/>
          </a:prstGeom>
        </p:spPr>
      </p:pic>
    </p:spTree>
    <p:extLst>
      <p:ext uri="{BB962C8B-B14F-4D97-AF65-F5344CB8AC3E}">
        <p14:creationId xmlns:p14="http://schemas.microsoft.com/office/powerpoint/2010/main" val="2978954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Bretford Power Sync Tray</a:t>
            </a:r>
            <a:endParaRPr lang="en-US" dirty="0"/>
          </a:p>
        </p:txBody>
      </p:sp>
      <p:pic>
        <p:nvPicPr>
          <p:cNvPr id="4" name="Picture 3" descr="Screen Shot 2012-12-03 at 7.37.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1524000"/>
            <a:ext cx="9144000" cy="3962400"/>
          </a:xfrm>
          <a:prstGeom prst="rect">
            <a:avLst/>
          </a:prstGeom>
        </p:spPr>
      </p:pic>
    </p:spTree>
    <p:extLst>
      <p:ext uri="{BB962C8B-B14F-4D97-AF65-F5344CB8AC3E}">
        <p14:creationId xmlns:p14="http://schemas.microsoft.com/office/powerpoint/2010/main" val="4211157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Deployment Strategy should be based on…</a:t>
            </a:r>
            <a:endParaRPr lang="en-PH" dirty="0"/>
          </a:p>
        </p:txBody>
      </p:sp>
      <p:sp>
        <p:nvSpPr>
          <p:cNvPr id="3" name="Content Placeholder 2"/>
          <p:cNvSpPr>
            <a:spLocks noGrp="1"/>
          </p:cNvSpPr>
          <p:nvPr>
            <p:ph idx="1"/>
          </p:nvPr>
        </p:nvSpPr>
        <p:spPr/>
        <p:txBody>
          <a:bodyPr/>
          <a:lstStyle/>
          <a:p>
            <a:r>
              <a:rPr lang="en-PH" dirty="0" smtClean="0"/>
              <a:t>Good pre-planning</a:t>
            </a:r>
          </a:p>
          <a:p>
            <a:r>
              <a:rPr lang="en-PH" dirty="0"/>
              <a:t>Appropriate funding-phased </a:t>
            </a:r>
            <a:r>
              <a:rPr lang="en-PH" dirty="0" smtClean="0"/>
              <a:t>approach</a:t>
            </a:r>
          </a:p>
          <a:p>
            <a:r>
              <a:rPr lang="en-PH" dirty="0"/>
              <a:t>Justification/usage of technology and </a:t>
            </a:r>
            <a:r>
              <a:rPr lang="en-PH" dirty="0" smtClean="0"/>
              <a:t>applications</a:t>
            </a:r>
          </a:p>
          <a:p>
            <a:r>
              <a:rPr lang="en-PH" dirty="0"/>
              <a:t>Content sources/curriculum </a:t>
            </a:r>
            <a:r>
              <a:rPr lang="en-PH" dirty="0" smtClean="0"/>
              <a:t>alignment</a:t>
            </a:r>
          </a:p>
          <a:p>
            <a:r>
              <a:rPr lang="en-PH" dirty="0"/>
              <a:t>Ongoing professional </a:t>
            </a:r>
            <a:r>
              <a:rPr lang="en-PH" dirty="0" smtClean="0"/>
              <a:t>development</a:t>
            </a:r>
          </a:p>
          <a:p>
            <a:endParaRPr lang="en-PH" dirty="0"/>
          </a:p>
        </p:txBody>
      </p:sp>
    </p:spTree>
    <p:extLst>
      <p:ext uri="{BB962C8B-B14F-4D97-AF65-F5344CB8AC3E}">
        <p14:creationId xmlns:p14="http://schemas.microsoft.com/office/powerpoint/2010/main" val="1917891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6331634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457200" y="1143000"/>
            <a:ext cx="8229600" cy="2667000"/>
          </a:xfrm>
        </p:spPr>
        <p:txBody>
          <a:bodyPr/>
          <a:lstStyle/>
          <a:p>
            <a:r>
              <a:rPr lang="en-US" dirty="0" smtClean="0">
                <a:hlinkClick r:id="rId2"/>
              </a:rPr>
              <a:t>Apple IT Resources</a:t>
            </a:r>
            <a:endParaRPr lang="en-US" dirty="0" smtClean="0"/>
          </a:p>
          <a:p>
            <a:r>
              <a:rPr lang="en-US" dirty="0" smtClean="0">
                <a:hlinkClick r:id="rId3"/>
              </a:rPr>
              <a:t>Bretford </a:t>
            </a:r>
            <a:r>
              <a:rPr lang="en-US" dirty="0" err="1" smtClean="0">
                <a:hlinkClick r:id="rId3"/>
              </a:rPr>
              <a:t>Powersync</a:t>
            </a:r>
            <a:r>
              <a:rPr lang="en-US" dirty="0" smtClean="0">
                <a:hlinkClick r:id="rId3"/>
              </a:rPr>
              <a:t> Cart for </a:t>
            </a:r>
            <a:r>
              <a:rPr lang="en-US" dirty="0" err="1" smtClean="0">
                <a:hlinkClick r:id="rId3"/>
              </a:rPr>
              <a:t>iPad</a:t>
            </a:r>
            <a:endParaRPr lang="en-US" dirty="0" smtClean="0"/>
          </a:p>
          <a:p>
            <a:r>
              <a:rPr lang="en-US" dirty="0" smtClean="0">
                <a:hlinkClick r:id="rId4"/>
              </a:rPr>
              <a:t>Bretford Powersync Tray for iPad</a:t>
            </a:r>
            <a:endParaRPr lang="en-US" dirty="0" smtClean="0"/>
          </a:p>
          <a:p>
            <a:r>
              <a:rPr lang="en-US" dirty="0" smtClean="0">
                <a:hlinkClick r:id="rId5"/>
              </a:rPr>
              <a:t>Essential Rules for Using iPads in Classrooms</a:t>
            </a:r>
            <a:endParaRPr lang="en-US" dirty="0" smtClean="0"/>
          </a:p>
          <a:p>
            <a:endParaRPr lang="en-US" dirty="0" smtClean="0"/>
          </a:p>
          <a:p>
            <a:endParaRPr lang="en-US" dirty="0"/>
          </a:p>
        </p:txBody>
      </p:sp>
    </p:spTree>
    <p:extLst>
      <p:ext uri="{BB962C8B-B14F-4D97-AF65-F5344CB8AC3E}">
        <p14:creationId xmlns:p14="http://schemas.microsoft.com/office/powerpoint/2010/main" val="17967232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Apple Configurator</a:t>
            </a:r>
            <a:endParaRPr lang="en-US" dirty="0" smtClean="0"/>
          </a:p>
          <a:p>
            <a:r>
              <a:rPr lang="en-US" dirty="0" smtClean="0">
                <a:hlinkClick r:id="rId3"/>
              </a:rPr>
              <a:t>Apple iTunes</a:t>
            </a:r>
            <a:endParaRPr lang="en-US" dirty="0" smtClean="0"/>
          </a:p>
          <a:p>
            <a:r>
              <a:rPr lang="en-US" dirty="0" smtClean="0">
                <a:hlinkClick r:id="rId4"/>
              </a:rPr>
              <a:t>Xcode</a:t>
            </a:r>
            <a:endParaRPr lang="en-US" dirty="0" smtClean="0"/>
          </a:p>
          <a:p>
            <a:r>
              <a:rPr lang="en-US" dirty="0" smtClean="0">
                <a:hlinkClick r:id="rId5"/>
              </a:rPr>
              <a:t>iPhone Configuration Utility (Mac OS)</a:t>
            </a:r>
            <a:endParaRPr lang="en-US" dirty="0" smtClean="0"/>
          </a:p>
          <a:p>
            <a:r>
              <a:rPr lang="en-US" dirty="0" smtClean="0">
                <a:hlinkClick r:id="rId6"/>
              </a:rPr>
              <a:t>iPhone Configuration Utility (Win OS)</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581549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Deployment Strategy should be based on…</a:t>
            </a:r>
            <a:endParaRPr lang="en-PH" dirty="0"/>
          </a:p>
        </p:txBody>
      </p:sp>
      <p:sp>
        <p:nvSpPr>
          <p:cNvPr id="3" name="Content Placeholder 2"/>
          <p:cNvSpPr>
            <a:spLocks noGrp="1"/>
          </p:cNvSpPr>
          <p:nvPr>
            <p:ph idx="1"/>
          </p:nvPr>
        </p:nvSpPr>
        <p:spPr/>
        <p:txBody>
          <a:bodyPr/>
          <a:lstStyle/>
          <a:p>
            <a:r>
              <a:rPr lang="en-PH" dirty="0" smtClean="0"/>
              <a:t>Ownership </a:t>
            </a:r>
            <a:r>
              <a:rPr lang="en-PH" dirty="0"/>
              <a:t>of </a:t>
            </a:r>
            <a:r>
              <a:rPr lang="en-PH" dirty="0" smtClean="0"/>
              <a:t>applications</a:t>
            </a:r>
          </a:p>
          <a:p>
            <a:r>
              <a:rPr lang="en-PH" dirty="0"/>
              <a:t>Level of IT </a:t>
            </a:r>
            <a:r>
              <a:rPr lang="en-PH" dirty="0" smtClean="0"/>
              <a:t>involvement</a:t>
            </a:r>
          </a:p>
          <a:p>
            <a:r>
              <a:rPr lang="en-PH" dirty="0"/>
              <a:t>Outsource </a:t>
            </a:r>
            <a:r>
              <a:rPr lang="en-PH" dirty="0" smtClean="0"/>
              <a:t>vs. “in </a:t>
            </a:r>
            <a:r>
              <a:rPr lang="en-PH" dirty="0"/>
              <a:t>the </a:t>
            </a:r>
            <a:r>
              <a:rPr lang="en-PH" dirty="0" smtClean="0"/>
              <a:t>house”</a:t>
            </a:r>
          </a:p>
          <a:p>
            <a:r>
              <a:rPr lang="en-PH" dirty="0"/>
              <a:t>Good relationship with vendors</a:t>
            </a:r>
            <a:endParaRPr lang="en-PH" dirty="0" smtClean="0"/>
          </a:p>
        </p:txBody>
      </p:sp>
    </p:spTree>
    <p:extLst>
      <p:ext uri="{BB962C8B-B14F-4D97-AF65-F5344CB8AC3E}">
        <p14:creationId xmlns:p14="http://schemas.microsoft.com/office/powerpoint/2010/main" val="5584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Strategy: From Ordering to Delivery</a:t>
            </a:r>
            <a:endParaRPr lang="en-US" dirty="0"/>
          </a:p>
        </p:txBody>
      </p:sp>
      <p:sp>
        <p:nvSpPr>
          <p:cNvPr id="3" name="Content Placeholder 2"/>
          <p:cNvSpPr>
            <a:spLocks noGrp="1"/>
          </p:cNvSpPr>
          <p:nvPr>
            <p:ph idx="1"/>
          </p:nvPr>
        </p:nvSpPr>
        <p:spPr>
          <a:xfrm>
            <a:off x="457200" y="1600200"/>
            <a:ext cx="7010400" cy="4525963"/>
          </a:xfrm>
        </p:spPr>
        <p:txBody>
          <a:bodyPr/>
          <a:lstStyle/>
          <a:p>
            <a:r>
              <a:rPr lang="en-US" dirty="0" smtClean="0"/>
              <a:t>Target group is selected to receive devices</a:t>
            </a:r>
          </a:p>
          <a:p>
            <a:r>
              <a:rPr lang="en-US" dirty="0"/>
              <a:t>Applications are chosen based on </a:t>
            </a:r>
            <a:r>
              <a:rPr lang="en-US" dirty="0" smtClean="0"/>
              <a:t>curriculum/productivity </a:t>
            </a:r>
            <a:r>
              <a:rPr lang="en-US" dirty="0"/>
              <a:t>needs for target </a:t>
            </a:r>
            <a:r>
              <a:rPr lang="en-US" dirty="0" smtClean="0"/>
              <a:t>group</a:t>
            </a:r>
          </a:p>
          <a:p>
            <a:r>
              <a:rPr lang="en-US" dirty="0"/>
              <a:t>Funding is </a:t>
            </a:r>
            <a:r>
              <a:rPr lang="en-US" dirty="0" smtClean="0"/>
              <a:t>appropriated</a:t>
            </a:r>
          </a:p>
          <a:p>
            <a:r>
              <a:rPr lang="en-US" dirty="0" smtClean="0"/>
              <a:t>All hardware, applications, and services are purchased</a:t>
            </a:r>
          </a:p>
          <a:p>
            <a:endParaRPr lang="en-US" dirty="0"/>
          </a:p>
        </p:txBody>
      </p:sp>
    </p:spTree>
    <p:extLst>
      <p:ext uri="{BB962C8B-B14F-4D97-AF65-F5344CB8AC3E}">
        <p14:creationId xmlns:p14="http://schemas.microsoft.com/office/powerpoint/2010/main" val="708111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Deployment Strategy: Services</a:t>
            </a:r>
            <a:endParaRPr lang="en-US" dirty="0"/>
          </a:p>
        </p:txBody>
      </p:sp>
      <p:sp>
        <p:nvSpPr>
          <p:cNvPr id="3" name="Content Placeholder 2"/>
          <p:cNvSpPr>
            <a:spLocks noGrp="1"/>
          </p:cNvSpPr>
          <p:nvPr>
            <p:ph idx="1"/>
          </p:nvPr>
        </p:nvSpPr>
        <p:spPr>
          <a:xfrm>
            <a:off x="457200" y="1371600"/>
            <a:ext cx="7010400" cy="4525963"/>
          </a:xfrm>
        </p:spPr>
        <p:txBody>
          <a:bodyPr>
            <a:normAutofit fontScale="92500" lnSpcReduction="20000"/>
          </a:bodyPr>
          <a:lstStyle/>
          <a:p>
            <a:r>
              <a:rPr lang="en-US" dirty="0" smtClean="0"/>
              <a:t>Apple Services - Configuration Center</a:t>
            </a:r>
          </a:p>
          <a:p>
            <a:r>
              <a:rPr lang="en-US" dirty="0" smtClean="0"/>
              <a:t>Some internal prep for Configuration Center</a:t>
            </a:r>
          </a:p>
          <a:p>
            <a:r>
              <a:rPr lang="en-US" dirty="0" smtClean="0"/>
              <a:t>Mobile Device Management Server (MDM) – hosted off-site for device cataloging and tracking</a:t>
            </a:r>
          </a:p>
          <a:p>
            <a:r>
              <a:rPr lang="en-US" dirty="0" smtClean="0"/>
              <a:t>Acquisition of 3 year insurance policy for each device purchased (Device model dependent)</a:t>
            </a:r>
          </a:p>
          <a:p>
            <a:r>
              <a:rPr lang="en-US" dirty="0" smtClean="0"/>
              <a:t>Standardized Case Selection &amp; Purchase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5230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Strategy: From Delivery to Usage &amp; Support</a:t>
            </a:r>
            <a:endParaRPr lang="en-US" dirty="0"/>
          </a:p>
        </p:txBody>
      </p:sp>
      <p:sp>
        <p:nvSpPr>
          <p:cNvPr id="3" name="Content Placeholder 2"/>
          <p:cNvSpPr>
            <a:spLocks noGrp="1"/>
          </p:cNvSpPr>
          <p:nvPr>
            <p:ph idx="1"/>
          </p:nvPr>
        </p:nvSpPr>
        <p:spPr>
          <a:xfrm>
            <a:off x="457200" y="1447800"/>
            <a:ext cx="7010400" cy="4525963"/>
          </a:xfrm>
        </p:spPr>
        <p:txBody>
          <a:bodyPr>
            <a:normAutofit lnSpcReduction="10000"/>
          </a:bodyPr>
          <a:lstStyle/>
          <a:p>
            <a:r>
              <a:rPr lang="en-US" dirty="0" smtClean="0"/>
              <a:t>All devices purchased for Target group are received</a:t>
            </a:r>
          </a:p>
          <a:p>
            <a:r>
              <a:rPr lang="en-US" dirty="0" smtClean="0"/>
              <a:t>Training dates are scheduled for Target group. Group receives devices during training </a:t>
            </a:r>
          </a:p>
          <a:p>
            <a:r>
              <a:rPr lang="en-US" dirty="0" smtClean="0"/>
              <a:t>Support provided by Mobile Convergence Team/Apple</a:t>
            </a:r>
          </a:p>
          <a:p>
            <a:r>
              <a:rPr lang="en-US" dirty="0" smtClean="0"/>
              <a:t>All updates provided on schedule by Mobile Convergence Team</a:t>
            </a:r>
          </a:p>
          <a:p>
            <a:endParaRPr lang="en-US" dirty="0"/>
          </a:p>
        </p:txBody>
      </p:sp>
    </p:spTree>
    <p:extLst>
      <p:ext uri="{BB962C8B-B14F-4D97-AF65-F5344CB8AC3E}">
        <p14:creationId xmlns:p14="http://schemas.microsoft.com/office/powerpoint/2010/main" val="2980290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Deployment Layout (to date)</a:t>
            </a:r>
            <a:endParaRPr lang="en-US" dirty="0"/>
          </a:p>
        </p:txBody>
      </p:sp>
      <p:sp>
        <p:nvSpPr>
          <p:cNvPr id="3" name="Content Placeholder 2"/>
          <p:cNvSpPr>
            <a:spLocks noGrp="1"/>
          </p:cNvSpPr>
          <p:nvPr>
            <p:ph idx="1"/>
          </p:nvPr>
        </p:nvSpPr>
        <p:spPr>
          <a:xfrm>
            <a:off x="457200" y="990600"/>
            <a:ext cx="8229600" cy="4876800"/>
          </a:xfrm>
        </p:spPr>
        <p:txBody>
          <a:bodyPr/>
          <a:lstStyle/>
          <a:p>
            <a:r>
              <a:rPr lang="en-US" sz="2400" dirty="0" smtClean="0"/>
              <a:t>Facility Services – 1:1</a:t>
            </a:r>
          </a:p>
          <a:p>
            <a:r>
              <a:rPr lang="en-US" sz="2400" dirty="0" smtClean="0"/>
              <a:t>Exceptional Ed – 1:1 (partial)</a:t>
            </a:r>
          </a:p>
          <a:p>
            <a:r>
              <a:rPr lang="en-US" sz="2400" dirty="0" smtClean="0"/>
              <a:t>Central Office Administration – 1:1 </a:t>
            </a:r>
          </a:p>
          <a:p>
            <a:r>
              <a:rPr lang="en-US" sz="2400" dirty="0" smtClean="0"/>
              <a:t>Instructional Specialists – 1:1</a:t>
            </a:r>
          </a:p>
          <a:p>
            <a:r>
              <a:rPr lang="en-US" sz="2400" dirty="0" smtClean="0"/>
              <a:t>ITRT’s – 1:1</a:t>
            </a:r>
          </a:p>
          <a:p>
            <a:r>
              <a:rPr lang="en-US" sz="2400" dirty="0" smtClean="0"/>
              <a:t>Principals/Assistant Principals</a:t>
            </a:r>
          </a:p>
          <a:p>
            <a:r>
              <a:rPr lang="en-US" sz="2400" dirty="0" smtClean="0"/>
              <a:t>IT – 1:1 (partial)</a:t>
            </a:r>
          </a:p>
          <a:p>
            <a:r>
              <a:rPr lang="en-US" sz="2400" dirty="0" smtClean="0"/>
              <a:t>4 Middle Schools (Math) – in progress</a:t>
            </a:r>
          </a:p>
          <a:p>
            <a:r>
              <a:rPr lang="en-US" sz="2400" dirty="0" smtClean="0"/>
              <a:t>2 New Elementary Schools – K-2</a:t>
            </a:r>
          </a:p>
          <a:p>
            <a:r>
              <a:rPr lang="en-US" sz="2400" dirty="0" smtClean="0"/>
              <a:t>Library Media Specialists (partial)- 1:1 – in progress</a:t>
            </a:r>
          </a:p>
          <a:p>
            <a:endParaRPr lang="en-US" dirty="0"/>
          </a:p>
        </p:txBody>
      </p:sp>
    </p:spTree>
    <p:extLst>
      <p:ext uri="{BB962C8B-B14F-4D97-AF65-F5344CB8AC3E}">
        <p14:creationId xmlns:p14="http://schemas.microsoft.com/office/powerpoint/2010/main" val="946293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err="1" smtClean="0"/>
              <a:t>iOS</a:t>
            </a:r>
            <a:r>
              <a:rPr lang="en-US" dirty="0" smtClean="0"/>
              <a:t> Deployment Models</a:t>
            </a:r>
            <a:endParaRPr lang="en-US" dirty="0"/>
          </a:p>
        </p:txBody>
      </p:sp>
      <p:sp>
        <p:nvSpPr>
          <p:cNvPr id="3" name="Content Placeholder 2"/>
          <p:cNvSpPr>
            <a:spLocks noGrp="1"/>
          </p:cNvSpPr>
          <p:nvPr>
            <p:ph idx="1"/>
          </p:nvPr>
        </p:nvSpPr>
        <p:spPr/>
        <p:txBody>
          <a:bodyPr/>
          <a:lstStyle/>
          <a:p>
            <a:r>
              <a:rPr lang="en-US" dirty="0" smtClean="0"/>
              <a:t>Personal Ownership Deployment Model</a:t>
            </a:r>
          </a:p>
          <a:p>
            <a:r>
              <a:rPr lang="en-US" dirty="0" smtClean="0"/>
              <a:t>Institutional Ownership Deployment Model</a:t>
            </a:r>
          </a:p>
          <a:p>
            <a:r>
              <a:rPr lang="en-US" dirty="0" smtClean="0">
                <a:solidFill>
                  <a:srgbClr val="FF0000"/>
                </a:solidFill>
              </a:rPr>
              <a:t>Layered Ownership Model</a:t>
            </a:r>
          </a:p>
          <a:p>
            <a:endParaRPr lang="en-US" dirty="0"/>
          </a:p>
        </p:txBody>
      </p:sp>
    </p:spTree>
    <p:extLst>
      <p:ext uri="{BB962C8B-B14F-4D97-AF65-F5344CB8AC3E}">
        <p14:creationId xmlns:p14="http://schemas.microsoft.com/office/powerpoint/2010/main" val="2388669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TotalTime>
  <Words>1137</Words>
  <Application>Microsoft Macintosh PowerPoint</Application>
  <PresentationFormat>On-screen Show (4:3)</PresentationFormat>
  <Paragraphs>141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iPad Deployment 2</vt:lpstr>
      <vt:lpstr>Deployment Pre-Planning Process </vt:lpstr>
      <vt:lpstr>Deployment Strategy should be based on…</vt:lpstr>
      <vt:lpstr>Deployment Strategy should be based on…</vt:lpstr>
      <vt:lpstr>Deployment Strategy: From Ordering to Delivery</vt:lpstr>
      <vt:lpstr>Deployment Strategy: Services</vt:lpstr>
      <vt:lpstr>Deployment Strategy: From Delivery to Usage &amp; Support</vt:lpstr>
      <vt:lpstr>Deployment Layout (to date)</vt:lpstr>
      <vt:lpstr>Apple iOS Deployment Models</vt:lpstr>
      <vt:lpstr>Personal Ownership Deployment Model</vt:lpstr>
      <vt:lpstr>Institutional Ownership Deployment Model</vt:lpstr>
      <vt:lpstr>Layered Ownership Deployment Model</vt:lpstr>
      <vt:lpstr>iPad Deployment – Pre-Planning “A Big Decision”</vt:lpstr>
      <vt:lpstr>iPad Deployment – Pre-Planning</vt:lpstr>
      <vt:lpstr>iPad Deployment – Pre-Planning</vt:lpstr>
      <vt:lpstr>Apple Configurator Demonstration</vt:lpstr>
      <vt:lpstr>Minimal Technical Requirements</vt:lpstr>
      <vt:lpstr>Minimal Technical Requirements</vt:lpstr>
      <vt:lpstr>Minimal Technical Requirements</vt:lpstr>
      <vt:lpstr>iPad Deployment – A Model</vt:lpstr>
      <vt:lpstr>Prepare Master Device Using Apple Configurator</vt:lpstr>
      <vt:lpstr>Prepare Master Device Using Apple Configurator</vt:lpstr>
      <vt:lpstr>Prepare Master Device Using Apple Configurator</vt:lpstr>
      <vt:lpstr>Prepare All Devices Using Apple Configurator</vt:lpstr>
      <vt:lpstr>Prepare All Devices Using Apple Configurator</vt:lpstr>
      <vt:lpstr>Prepare All Devices Using Apple Configurator</vt:lpstr>
      <vt:lpstr>Prepare All Devices Using Apple Configurator - Notes</vt:lpstr>
      <vt:lpstr>Bretford Power Sync Cart</vt:lpstr>
      <vt:lpstr>Bretford Power Sync Tray</vt:lpstr>
      <vt:lpstr>Questions</vt:lpstr>
      <vt:lpstr>Resources</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William Waller</cp:lastModifiedBy>
  <cp:revision>36</cp:revision>
  <dcterms:created xsi:type="dcterms:W3CDTF">2006-08-16T00:00:00Z</dcterms:created>
  <dcterms:modified xsi:type="dcterms:W3CDTF">2013-03-13T16:11:55Z</dcterms:modified>
</cp:coreProperties>
</file>