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92" r:id="rId1"/>
  </p:sldMasterIdLst>
  <p:notesMasterIdLst>
    <p:notesMasterId r:id="rId38"/>
  </p:notesMasterIdLst>
  <p:sldIdLst>
    <p:sldId id="256" r:id="rId2"/>
    <p:sldId id="283" r:id="rId3"/>
    <p:sldId id="284" r:id="rId4"/>
    <p:sldId id="259" r:id="rId5"/>
    <p:sldId id="262" r:id="rId6"/>
    <p:sldId id="263" r:id="rId7"/>
    <p:sldId id="264" r:id="rId8"/>
    <p:sldId id="265" r:id="rId9"/>
    <p:sldId id="266" r:id="rId10"/>
    <p:sldId id="267" r:id="rId11"/>
    <p:sldId id="278" r:id="rId12"/>
    <p:sldId id="277" r:id="rId13"/>
    <p:sldId id="285" r:id="rId14"/>
    <p:sldId id="286" r:id="rId15"/>
    <p:sldId id="279" r:id="rId16"/>
    <p:sldId id="280" r:id="rId17"/>
    <p:sldId id="287" r:id="rId18"/>
    <p:sldId id="268" r:id="rId19"/>
    <p:sldId id="276" r:id="rId20"/>
    <p:sldId id="269" r:id="rId21"/>
    <p:sldId id="270" r:id="rId22"/>
    <p:sldId id="271" r:id="rId23"/>
    <p:sldId id="290" r:id="rId24"/>
    <p:sldId id="291" r:id="rId25"/>
    <p:sldId id="273" r:id="rId26"/>
    <p:sldId id="288" r:id="rId27"/>
    <p:sldId id="289" r:id="rId28"/>
    <p:sldId id="281" r:id="rId29"/>
    <p:sldId id="275" r:id="rId30"/>
    <p:sldId id="274" r:id="rId31"/>
    <p:sldId id="292" r:id="rId32"/>
    <p:sldId id="260" r:id="rId33"/>
    <p:sldId id="261" r:id="rId34"/>
    <p:sldId id="282" r:id="rId35"/>
    <p:sldId id="29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5326" autoAdjust="0"/>
  </p:normalViewPr>
  <p:slideViewPr>
    <p:cSldViewPr>
      <p:cViewPr varScale="1">
        <p:scale>
          <a:sx n="99" d="100"/>
          <a:sy n="99" d="100"/>
        </p:scale>
        <p:origin x="-51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B7EAD-6EDB-408A-9C61-32728A656A68}" type="datetimeFigureOut">
              <a:rPr lang="en-US" smtClean="0"/>
              <a:pPr/>
              <a:t>1/19/12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B339F-57D5-4F5B-A0DB-D711AED8D0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3" Type="http://schemas.openxmlformats.org/officeDocument/2006/relationships/hyperlink" Target="http://www.youtube.com/watch?v=rIlKm9B8nCk&amp;feature=youtube_gdata_player" TargetMode="Externa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developed by a Denso Wave in 1994 to track truck parts.</a:t>
            </a:r>
          </a:p>
          <a:p>
            <a:r>
              <a:rPr lang="en-US" dirty="0" smtClean="0"/>
              <a:t>Peggy:</a:t>
            </a:r>
            <a:r>
              <a:rPr lang="en-US" baseline="0" dirty="0"/>
              <a:t> </a:t>
            </a:r>
            <a:endParaRPr lang="en-US" dirty="0" smtClean="0"/>
          </a:p>
        </p:txBody>
      </p:sp>
      <p:sp>
        <p:nvSpPr>
          <p:cNvPr id="4" name="Slide Number Placeholder 3"/>
          <p:cNvSpPr>
            <a:spLocks noGrp="1"/>
          </p:cNvSpPr>
          <p:nvPr>
            <p:ph type="sldNum" sz="quarter" idx="10"/>
          </p:nvPr>
        </p:nvSpPr>
        <p:spPr/>
        <p:txBody>
          <a:bodyPr/>
          <a:lstStyle/>
          <a:p>
            <a:fld id="{DCB0212D-757F-9543-B968-8BE34459D000}" type="slidenum">
              <a:rPr lang="en-US" smtClean="0"/>
              <a:pPr/>
              <a:t>2</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0654913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Study guides Formative</a:t>
            </a:r>
            <a:r>
              <a:rPr lang="en-US" baseline="0" dirty="0" smtClean="0"/>
              <a:t> and/or summative assessment piece for student self-evaluation</a:t>
            </a:r>
          </a:p>
          <a:p>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a:t>
            </a:r>
            <a:r>
              <a:rPr lang="en-US" baseline="0" dirty="0" smtClean="0"/>
              <a:t> of the day</a:t>
            </a:r>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National Wildlife refuge has developed an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iNature</a:t>
            </a:r>
            <a:r>
              <a:rPr lang="en-US" sz="1200" kern="1200" dirty="0" smtClean="0">
                <a:solidFill>
                  <a:schemeClr val="tx1"/>
                </a:solidFill>
                <a:latin typeface="+mn-lt"/>
                <a:ea typeface="+mn-ea"/>
                <a:cs typeface="+mn-cs"/>
              </a:rPr>
              <a:t> trail that goes a step further and incorporates short, engaging </a:t>
            </a:r>
            <a:r>
              <a:rPr lang="en-US" sz="1200" u="sng" kern="1200" dirty="0" smtClean="0">
                <a:solidFill>
                  <a:schemeClr val="tx1"/>
                </a:solidFill>
                <a:latin typeface="+mn-lt"/>
                <a:ea typeface="+mn-ea"/>
                <a:cs typeface="+mn-cs"/>
                <a:hlinkClick r:id="rId3"/>
              </a:rPr>
              <a:t>YouTube videos, making it more interactive. For instance, one of the 22 QR codes along the iNature Trail</a:t>
            </a:r>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27</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55869867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device that has a camera and an Internet connection</a:t>
            </a:r>
          </a:p>
          <a:p>
            <a:r>
              <a:rPr lang="en-US" dirty="0" smtClean="0"/>
              <a:t>Peggy: using</a:t>
            </a:r>
            <a:r>
              <a:rPr lang="en-US" baseline="0" dirty="0" smtClean="0"/>
              <a:t> ipad2 and apple’s </a:t>
            </a:r>
            <a:r>
              <a:rPr lang="en-US" baseline="0" dirty="0" err="1" smtClean="0"/>
              <a:t>itouch</a:t>
            </a:r>
            <a:r>
              <a:rPr lang="en-US" baseline="0" dirty="0" smtClean="0"/>
              <a:t> devices in the classroom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3</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7550753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Our children</a:t>
            </a:r>
            <a:r>
              <a:rPr lang="en-US" baseline="0" dirty="0" smtClean="0"/>
              <a:t> are beginning to write book reviews for books that are currently in the library.  Students will scan the QR code and will hear book reviews.  Authentic purpose for writing.</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2. These could link to online comprehension questions for parents or to websites that children can use to find out more information about the books or to related games that they can play.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 (especially useful in historical fiction or stories where the setting plays an important role).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pl-PL" dirty="0" smtClean="0"/>
              <a:t>http://</a:t>
            </a:r>
            <a:r>
              <a:rPr lang="pl-PL" dirty="0" err="1" smtClean="0"/>
              <a:t>www.youtube.com</a:t>
            </a:r>
            <a:r>
              <a:rPr lang="pl-PL" dirty="0" smtClean="0"/>
              <a:t>/</a:t>
            </a:r>
            <a:r>
              <a:rPr lang="pl-PL" dirty="0" err="1" smtClean="0"/>
              <a:t>watch?v</a:t>
            </a:r>
            <a:r>
              <a:rPr lang="pl-PL" dirty="0" smtClean="0"/>
              <a:t>=OE5Ch4NnVu0</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13</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2983904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Planets</a:t>
            </a:r>
          </a:p>
          <a:p>
            <a:r>
              <a:rPr lang="en-US" dirty="0" smtClean="0"/>
              <a:t>Mineral Resources</a:t>
            </a:r>
          </a:p>
          <a:p>
            <a:r>
              <a:rPr lang="en-US" dirty="0" smtClean="0"/>
              <a:t>Animal Adaptations</a:t>
            </a:r>
          </a:p>
          <a:p>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14</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7179357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17</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045524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links for</a:t>
            </a:r>
            <a:r>
              <a:rPr lang="en-US" baseline="0" dirty="0" smtClean="0"/>
              <a:t> PE classes – how to do a push-up, sit-up, etc. properly. </a:t>
            </a:r>
            <a:endParaRPr lang="en-US" dirty="0"/>
          </a:p>
        </p:txBody>
      </p:sp>
      <p:sp>
        <p:nvSpPr>
          <p:cNvPr id="4" name="Slide Number Placeholder 3"/>
          <p:cNvSpPr>
            <a:spLocks noGrp="1"/>
          </p:cNvSpPr>
          <p:nvPr>
            <p:ph type="sldNum" sz="quarter" idx="10"/>
          </p:nvPr>
        </p:nvSpPr>
        <p:spPr/>
        <p:txBody>
          <a:bodyPr/>
          <a:lstStyle/>
          <a:p>
            <a:fld id="{DA6B339F-57D5-4F5B-A0DB-D711AED8D0E8}"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links to videos from the book</a:t>
            </a:r>
            <a:r>
              <a:rPr lang="en-US" baseline="0" dirty="0" smtClean="0"/>
              <a:t> to extend the activity / enrichment.</a:t>
            </a:r>
            <a:endParaRPr lang="en-US" dirty="0"/>
          </a:p>
        </p:txBody>
      </p:sp>
      <p:sp>
        <p:nvSpPr>
          <p:cNvPr id="4" name="Slide Number Placeholder 3"/>
          <p:cNvSpPr>
            <a:spLocks noGrp="1"/>
          </p:cNvSpPr>
          <p:nvPr>
            <p:ph type="sldNum" sz="quarter" idx="10"/>
          </p:nvPr>
        </p:nvSpPr>
        <p:spPr/>
        <p:txBody>
          <a:bodyPr/>
          <a:lstStyle/>
          <a:p>
            <a:fld id="{DA6B339F-57D5-4F5B-A0DB-D711AED8D0E8}"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a:t>
            </a:r>
            <a:r>
              <a:rPr lang="en-US" baseline="0" dirty="0" smtClean="0"/>
              <a:t> a Google Calendar and use link to create a QR code to the calendar.</a:t>
            </a:r>
            <a:endParaRPr lang="en-US" dirty="0"/>
          </a:p>
        </p:txBody>
      </p:sp>
      <p:sp>
        <p:nvSpPr>
          <p:cNvPr id="4" name="Slide Number Placeholder 3"/>
          <p:cNvSpPr>
            <a:spLocks noGrp="1"/>
          </p:cNvSpPr>
          <p:nvPr>
            <p:ph type="sldNum" sz="quarter" idx="10"/>
          </p:nvPr>
        </p:nvSpPr>
        <p:spPr/>
        <p:txBody>
          <a:bodyPr/>
          <a:lstStyle/>
          <a:p>
            <a:fld id="{DA6B339F-57D5-4F5B-A0DB-D711AED8D0E8}"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 fair photo here</a:t>
            </a:r>
            <a:endParaRPr lang="en-US" dirty="0"/>
          </a:p>
        </p:txBody>
      </p:sp>
      <p:sp>
        <p:nvSpPr>
          <p:cNvPr id="4" name="Slide Number Placeholder 3"/>
          <p:cNvSpPr>
            <a:spLocks noGrp="1"/>
          </p:cNvSpPr>
          <p:nvPr>
            <p:ph type="sldNum" sz="quarter" idx="10"/>
          </p:nvPr>
        </p:nvSpPr>
        <p:spPr/>
        <p:txBody>
          <a:bodyPr/>
          <a:lstStyle/>
          <a:p>
            <a:fld id="{DCB0212D-757F-9543-B968-8BE34459D000}"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BD9AD3C-5086-43B1-98CA-CCA61EB1D27C}"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BDA5D-DACF-4C7B-AF16-CB349843B8C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D9AD3C-5086-43B1-98CA-CCA61EB1D27C}"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D9AD3C-5086-43B1-98CA-CCA61EB1D27C}" type="datetimeFigureOut">
              <a:rPr lang="en-US" smtClean="0"/>
              <a:pPr/>
              <a:t>1/19/12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D9AD3C-5086-43B1-98CA-CCA61EB1D27C}"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D9AD3C-5086-43B1-98CA-CCA61EB1D27C}"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BDA5D-DACF-4C7B-AF16-CB349843B8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D9AD3C-5086-43B1-98CA-CCA61EB1D27C}" type="datetimeFigureOut">
              <a:rPr lang="en-US" smtClean="0"/>
              <a:pPr/>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D9AD3C-5086-43B1-98CA-CCA61EB1D27C}" type="datetimeFigureOut">
              <a:rPr lang="en-US" smtClean="0"/>
              <a:pPr/>
              <a:t>1/19/12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D9AD3C-5086-43B1-98CA-CCA61EB1D27C}" type="datetimeFigureOut">
              <a:rPr lang="en-US" smtClean="0"/>
              <a:pPr/>
              <a:t>1/19/12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9AD3C-5086-43B1-98CA-CCA61EB1D27C}" type="datetimeFigureOut">
              <a:rPr lang="en-US" smtClean="0"/>
              <a:pPr/>
              <a:t>1/19/12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BDA5D-DACF-4C7B-AF16-CB349843B8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D9AD3C-5086-43B1-98CA-CCA61EB1D27C}" type="datetimeFigureOut">
              <a:rPr lang="en-US" smtClean="0"/>
              <a:pPr/>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BDA5D-DACF-4C7B-AF16-CB349843B8C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BD9AD3C-5086-43B1-98CA-CCA61EB1D27C}" type="datetimeFigureOut">
              <a:rPr lang="en-US" smtClean="0"/>
              <a:pPr/>
              <a:t>1/19/12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17BDA5D-DACF-4C7B-AF16-CB349843B8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3BD9AD3C-5086-43B1-98CA-CCA61EB1D27C}" type="datetimeFigureOut">
              <a:rPr lang="en-US" smtClean="0"/>
              <a:pPr/>
              <a:t>1/19/12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517BDA5D-DACF-4C7B-AF16-CB349843B8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hyperlink" Target="http://www.youtube.com/watch?v=WuG5WTId-IY"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e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4" Type="http://schemas.openxmlformats.org/officeDocument/2006/relationships/hyperlink" Target="http://dl.dropbox.com/u/3683648/Ice%20Squeeze.pdf" TargetMode="External"/><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gif"/><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hyperlink" Target="http://en.wikipedia.org/wiki/QR_Code"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3" Type="http://schemas.openxmlformats.org/officeDocument/2006/relationships/hyperlink" Target="http://goo.gl/0xkG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eg"/><Relationship Id="rId5" Type="http://schemas.openxmlformats.org/officeDocument/2006/relationships/image" Target="../media/image32.png"/></Relationships>
</file>

<file path=ppt/slides/_rels/slide23.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 Id="rId5"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image" Target="../media/image39.gif"/><Relationship Id="rId5" Type="http://schemas.openxmlformats.org/officeDocument/2006/relationships/image" Target="../media/image40.png"/><Relationship Id="rId7"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 Id="rId6"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 Id="rId5"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hyperlink" Target="goo.g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image" Target="../media/image52.png"/><Relationship Id="rId4" Type="http://schemas.openxmlformats.org/officeDocument/2006/relationships/hyperlink" Target="http://goo.gl/LKxqW+" TargetMode="External"/><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hyperlink" Target="http://goo.gl/SmyUs+" TargetMode="External"/><Relationship Id="rId5"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onlineqrlab.com/" TargetMode="External"/><Relationship Id="rId4" Type="http://schemas.openxmlformats.org/officeDocument/2006/relationships/hyperlink" Target="http://delivr.com/qr-code-generator" TargetMode="External"/><Relationship Id="rId10" Type="http://schemas.openxmlformats.org/officeDocument/2006/relationships/hyperlink" Target="http://qrcode.kaywa.com/" TargetMode="External"/><Relationship Id="rId5" Type="http://schemas.openxmlformats.org/officeDocument/2006/relationships/hyperlink" Target="http://azonmedia.com/qrcode-generator" TargetMode="External"/><Relationship Id="rId7" Type="http://schemas.openxmlformats.org/officeDocument/2006/relationships/hyperlink" Target="http://goqr.me/" TargetMode="External"/><Relationship Id="rId11" Type="http://schemas.openxmlformats.org/officeDocument/2006/relationships/hyperlink" Target="http://boxmeupapp.com/" TargetMode="External"/><Relationship Id="rId1" Type="http://schemas.openxmlformats.org/officeDocument/2006/relationships/slideLayout" Target="../slideLayouts/slideLayout2.xml"/><Relationship Id="rId2" Type="http://schemas.openxmlformats.org/officeDocument/2006/relationships/hyperlink" Target="http://zxing.appspot.com/generator/" TargetMode="External"/><Relationship Id="rId9" Type="http://schemas.openxmlformats.org/officeDocument/2006/relationships/hyperlink" Target="http://www.mobile-barcodes.com/qr-code-generator/" TargetMode="External"/><Relationship Id="rId3" Type="http://schemas.openxmlformats.org/officeDocument/2006/relationships/hyperlink" Target="http://beqrious.com/" TargetMode="External"/><Relationship Id="rId6" Type="http://schemas.openxmlformats.org/officeDocument/2006/relationships/hyperlink" Target="http://www.sparqcode.com/static/maestro"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3"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appworld.blackberry.com/webstore/content/13962" TargetMode="External"/><Relationship Id="rId4" Type="http://schemas.openxmlformats.org/officeDocument/2006/relationships/hyperlink" Target="http://itunes.apple.com/us/app/redlaser/id312720263?mt=8" TargetMode="External"/><Relationship Id="rId10" Type="http://schemas.openxmlformats.org/officeDocument/2006/relationships/image" Target="../media/image6.png"/><Relationship Id="rId5" Type="http://schemas.openxmlformats.org/officeDocument/2006/relationships/hyperlink" Target="http://itunes.apple.com/us/app/beetagg-reader-pro/id313157282?mt=8" TargetMode="External"/><Relationship Id="rId7" Type="http://schemas.openxmlformats.org/officeDocument/2006/relationships/hyperlink" Target="http://www.beetagg.com/en/supported-phones/Motorola+Droid+(Milestone)/1583" TargetMode="External"/><Relationship Id="rId11"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itunes.apple.com/us/app/qrafter-qr-code-reader-generator/id416098700?mt=8" TargetMode="External"/><Relationship Id="rId9" Type="http://schemas.openxmlformats.org/officeDocument/2006/relationships/hyperlink" Target="http://appworld.blackberry.com/webstore/content/5781" TargetMode="External"/><Relationship Id="rId3" Type="http://schemas.openxmlformats.org/officeDocument/2006/relationships/hyperlink" Target="http://itunes.apple.com/us/app/i-nigma-4-qr-datamatrix-barcode/id388923203?mt=8" TargetMode="External"/><Relationship Id="rId6" Type="http://schemas.openxmlformats.org/officeDocument/2006/relationships/hyperlink" Target="https://market.android.com/details?id=la.droid.qr&amp;hl=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5029200" cy="1470025"/>
          </a:xfrm>
        </p:spPr>
        <p:txBody>
          <a:bodyPr>
            <a:normAutofit/>
          </a:bodyPr>
          <a:lstStyle/>
          <a:p>
            <a:r>
              <a:rPr lang="en-US" sz="8800" dirty="0" smtClean="0"/>
              <a:t>QR Codes</a:t>
            </a:r>
            <a:endParaRPr lang="en-US" sz="8800" dirty="0"/>
          </a:p>
        </p:txBody>
      </p:sp>
      <p:sp>
        <p:nvSpPr>
          <p:cNvPr id="3" name="Subtitle 2"/>
          <p:cNvSpPr>
            <a:spLocks noGrp="1"/>
          </p:cNvSpPr>
          <p:nvPr>
            <p:ph type="subTitle" idx="1"/>
          </p:nvPr>
        </p:nvSpPr>
        <p:spPr>
          <a:xfrm>
            <a:off x="533400" y="5257800"/>
            <a:ext cx="8001000" cy="1143000"/>
          </a:xfrm>
        </p:spPr>
        <p:txBody>
          <a:bodyPr>
            <a:noAutofit/>
          </a:bodyPr>
          <a:lstStyle/>
          <a:p>
            <a:r>
              <a:rPr lang="en-US" sz="3200" dirty="0" smtClean="0"/>
              <a:t>What’s Black and  White and Promotes Collaboration?</a:t>
            </a:r>
            <a:endParaRPr lang="en-US" sz="3200" dirty="0"/>
          </a:p>
        </p:txBody>
      </p:sp>
      <p:pic>
        <p:nvPicPr>
          <p:cNvPr id="4" name="Picture 3" descr="qr.png"/>
          <p:cNvPicPr>
            <a:picLocks noChangeAspect="1"/>
          </p:cNvPicPr>
          <p:nvPr/>
        </p:nvPicPr>
        <p:blipFill>
          <a:blip r:embed="rId2" cstate="print"/>
          <a:stretch>
            <a:fillRect/>
          </a:stretch>
        </p:blipFill>
        <p:spPr>
          <a:xfrm>
            <a:off x="5791200" y="1905000"/>
            <a:ext cx="2819400" cy="2800089"/>
          </a:xfrm>
          <a:prstGeom prst="rect">
            <a:avLst/>
          </a:prstGeom>
        </p:spPr>
      </p:pic>
      <p:sp>
        <p:nvSpPr>
          <p:cNvPr id="5" name="TextBox 4"/>
          <p:cNvSpPr txBox="1"/>
          <p:nvPr/>
        </p:nvSpPr>
        <p:spPr>
          <a:xfrm>
            <a:off x="381000" y="3048000"/>
            <a:ext cx="4593245" cy="646331"/>
          </a:xfrm>
          <a:prstGeom prst="rect">
            <a:avLst/>
          </a:prstGeom>
          <a:noFill/>
        </p:spPr>
        <p:txBody>
          <a:bodyPr wrap="none" rtlCol="0">
            <a:spAutoFit/>
          </a:bodyPr>
          <a:lstStyle/>
          <a:p>
            <a:r>
              <a:rPr lang="en-US" dirty="0" smtClean="0"/>
              <a:t>Mike </a:t>
            </a:r>
            <a:r>
              <a:rPr lang="en-US" dirty="0" err="1" smtClean="0"/>
              <a:t>Speidel</a:t>
            </a:r>
            <a:r>
              <a:rPr lang="en-US" dirty="0" smtClean="0"/>
              <a:t>, Staff Development Trainer</a:t>
            </a:r>
          </a:p>
          <a:p>
            <a:r>
              <a:rPr lang="en-US" dirty="0" smtClean="0"/>
              <a:t>Derek Kaufman, Technology Resource Teacher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Information</a:t>
            </a:r>
            <a:endParaRPr lang="en-US" dirty="0"/>
          </a:p>
        </p:txBody>
      </p:sp>
      <p:pic>
        <p:nvPicPr>
          <p:cNvPr id="4" name="Content Placeholder 3" descr="QR product Wine.jpeg"/>
          <p:cNvPicPr>
            <a:picLocks noGrp="1" noChangeAspect="1"/>
          </p:cNvPicPr>
          <p:nvPr>
            <p:ph idx="1"/>
          </p:nvPr>
        </p:nvPicPr>
        <p:blipFill>
          <a:blip r:embed="rId2" cstate="print"/>
          <a:stretch>
            <a:fillRect/>
          </a:stretch>
        </p:blipFill>
        <p:spPr>
          <a:xfrm>
            <a:off x="710752" y="1774825"/>
            <a:ext cx="7722495" cy="46259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 with QR Codes</a:t>
            </a:r>
            <a:endParaRPr lang="en-US" dirty="0"/>
          </a:p>
        </p:txBody>
      </p:sp>
      <p:sp>
        <p:nvSpPr>
          <p:cNvPr id="3" name="Content Placeholder 2"/>
          <p:cNvSpPr>
            <a:spLocks noGrp="1"/>
          </p:cNvSpPr>
          <p:nvPr>
            <p:ph idx="1"/>
          </p:nvPr>
        </p:nvSpPr>
        <p:spPr/>
        <p:txBody>
          <a:bodyPr/>
          <a:lstStyle/>
          <a:p>
            <a:r>
              <a:rPr lang="en-US" dirty="0" smtClean="0"/>
              <a:t>Calendar Event</a:t>
            </a:r>
          </a:p>
          <a:p>
            <a:r>
              <a:rPr lang="en-US" dirty="0" smtClean="0"/>
              <a:t>Contact Info</a:t>
            </a:r>
          </a:p>
          <a:p>
            <a:r>
              <a:rPr lang="en-US" dirty="0" smtClean="0"/>
              <a:t>URL</a:t>
            </a:r>
          </a:p>
          <a:p>
            <a:r>
              <a:rPr lang="en-US" dirty="0" smtClean="0"/>
              <a:t>E-mail address</a:t>
            </a:r>
          </a:p>
          <a:p>
            <a:r>
              <a:rPr lang="en-US" dirty="0" smtClean="0"/>
              <a:t>Geo location</a:t>
            </a:r>
          </a:p>
          <a:p>
            <a:r>
              <a:rPr lang="en-US" dirty="0" smtClean="0"/>
              <a:t>Text box</a:t>
            </a:r>
          </a:p>
          <a:p>
            <a:r>
              <a:rPr lang="en-US" dirty="0" smtClean="0"/>
              <a:t>SMS</a:t>
            </a:r>
          </a:p>
          <a:p>
            <a:r>
              <a:rPr lang="en-US" dirty="0" err="1" smtClean="0"/>
              <a:t>Wifi</a:t>
            </a:r>
            <a:endParaRPr lang="en-US" dirty="0" smtClean="0"/>
          </a:p>
          <a:p>
            <a:r>
              <a:rPr lang="en-US" dirty="0" smtClean="0"/>
              <a:t>Phone number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That’s great, but….</a:t>
            </a:r>
            <a:endParaRPr lang="en-US" dirty="0"/>
          </a:p>
        </p:txBody>
      </p:sp>
      <p:pic>
        <p:nvPicPr>
          <p:cNvPr id="4" name="Picture 3" descr="question image.jpg"/>
          <p:cNvPicPr>
            <a:picLocks noChangeAspect="1"/>
          </p:cNvPicPr>
          <p:nvPr/>
        </p:nvPicPr>
        <p:blipFill>
          <a:blip r:embed="rId2" cstate="print"/>
          <a:stretch>
            <a:fillRect/>
          </a:stretch>
        </p:blipFill>
        <p:spPr>
          <a:xfrm>
            <a:off x="2362200" y="2514600"/>
            <a:ext cx="4038600" cy="4038600"/>
          </a:xfrm>
          <a:prstGeom prst="rect">
            <a:avLst/>
          </a:prstGeom>
        </p:spPr>
      </p:pic>
      <p:sp>
        <p:nvSpPr>
          <p:cNvPr id="5" name="TextBox 4"/>
          <p:cNvSpPr txBox="1"/>
          <p:nvPr/>
        </p:nvSpPr>
        <p:spPr>
          <a:xfrm>
            <a:off x="457200" y="1905000"/>
            <a:ext cx="7086600" cy="646331"/>
          </a:xfrm>
          <a:prstGeom prst="rect">
            <a:avLst/>
          </a:prstGeom>
          <a:noFill/>
        </p:spPr>
        <p:txBody>
          <a:bodyPr wrap="square" rtlCol="0">
            <a:spAutoFit/>
          </a:bodyPr>
          <a:lstStyle/>
          <a:p>
            <a:r>
              <a:rPr lang="en-US" sz="3600" b="1" dirty="0" smtClean="0"/>
              <a:t>How does this apply to education?</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QR Codes with Literature</a:t>
            </a:r>
            <a:endParaRPr lang="en-US" dirty="0"/>
          </a:p>
        </p:txBody>
      </p:sp>
      <p:sp>
        <p:nvSpPr>
          <p:cNvPr id="5" name="Content Placeholder 4"/>
          <p:cNvSpPr>
            <a:spLocks noGrp="1"/>
          </p:cNvSpPr>
          <p:nvPr>
            <p:ph idx="1"/>
          </p:nvPr>
        </p:nvSpPr>
        <p:spPr/>
        <p:txBody>
          <a:bodyPr>
            <a:normAutofit/>
          </a:bodyPr>
          <a:lstStyle/>
          <a:p>
            <a:r>
              <a:rPr lang="en-US" sz="2800" dirty="0" smtClean="0"/>
              <a:t>record </a:t>
            </a:r>
            <a:r>
              <a:rPr lang="en-US" sz="2800" dirty="0"/>
              <a:t>book reviews </a:t>
            </a:r>
            <a:r>
              <a:rPr lang="en-US" sz="2800" dirty="0" smtClean="0"/>
              <a:t>and </a:t>
            </a:r>
            <a:br>
              <a:rPr lang="en-US" sz="2800" dirty="0" smtClean="0"/>
            </a:br>
            <a:r>
              <a:rPr lang="en-US" sz="2800" dirty="0" smtClean="0"/>
              <a:t>attach </a:t>
            </a:r>
            <a:r>
              <a:rPr lang="en-US" sz="2800" dirty="0"/>
              <a:t>the QR code to </a:t>
            </a:r>
            <a:r>
              <a:rPr lang="en-US" sz="2800" dirty="0" smtClean="0"/>
              <a:t>the</a:t>
            </a:r>
            <a:br>
              <a:rPr lang="en-US" sz="2800" dirty="0" smtClean="0"/>
            </a:br>
            <a:r>
              <a:rPr lang="en-US" sz="2800" dirty="0" smtClean="0"/>
              <a:t>inside </a:t>
            </a:r>
            <a:r>
              <a:rPr lang="en-US" sz="2800" dirty="0"/>
              <a:t>cover of the </a:t>
            </a:r>
            <a:r>
              <a:rPr lang="en-US" sz="2800" dirty="0" smtClean="0"/>
              <a:t>book</a:t>
            </a:r>
          </a:p>
          <a:p>
            <a:pPr marL="0" indent="0">
              <a:buSzPct val="160000"/>
              <a:buNone/>
            </a:pPr>
            <a:endParaRPr lang="en-US" dirty="0" smtClean="0"/>
          </a:p>
          <a:p>
            <a:pPr>
              <a:buSzPct val="160000"/>
              <a:buFont typeface="Wingdings" charset="2"/>
              <a:buChar char="§"/>
            </a:pPr>
            <a:r>
              <a:rPr lang="en-US" sz="2800" dirty="0" smtClean="0"/>
              <a:t>stick </a:t>
            </a:r>
            <a:r>
              <a:rPr lang="en-US" sz="2800" dirty="0"/>
              <a:t>QR codes in reading </a:t>
            </a:r>
            <a:r>
              <a:rPr lang="en-US" sz="2800" dirty="0" smtClean="0"/>
              <a:t/>
            </a:r>
            <a:br>
              <a:rPr lang="en-US" sz="2800" dirty="0" smtClean="0"/>
            </a:br>
            <a:r>
              <a:rPr lang="en-US" sz="2800" dirty="0" smtClean="0"/>
              <a:t>books </a:t>
            </a:r>
            <a:r>
              <a:rPr lang="en-US" sz="2800" dirty="0"/>
              <a:t>that the children </a:t>
            </a:r>
            <a:r>
              <a:rPr lang="en-US" sz="2800" dirty="0" smtClean="0"/>
              <a:t/>
            </a:r>
            <a:br>
              <a:rPr lang="en-US" sz="2800" dirty="0" smtClean="0"/>
            </a:br>
            <a:r>
              <a:rPr lang="en-US" sz="2800" dirty="0" smtClean="0"/>
              <a:t>take home</a:t>
            </a:r>
          </a:p>
          <a:p>
            <a:pPr marL="0" indent="0">
              <a:buNone/>
            </a:pPr>
            <a:endParaRPr lang="en-US" sz="2800" dirty="0"/>
          </a:p>
          <a:p>
            <a:pPr>
              <a:buSzPct val="160000"/>
              <a:buFont typeface="Wingdings" charset="2"/>
              <a:buChar char="§"/>
            </a:pPr>
            <a:r>
              <a:rPr lang="en-US" sz="2800" dirty="0"/>
              <a:t>students create QR codes </a:t>
            </a:r>
            <a:r>
              <a:rPr lang="en-US" sz="2800" dirty="0" smtClean="0"/>
              <a:t/>
            </a:r>
            <a:br>
              <a:rPr lang="en-US" sz="2800" dirty="0" smtClean="0"/>
            </a:br>
            <a:r>
              <a:rPr lang="en-US" sz="2800" dirty="0" smtClean="0"/>
              <a:t>that </a:t>
            </a:r>
            <a:r>
              <a:rPr lang="en-US" sz="2800" dirty="0"/>
              <a:t>offer supplemental information for the reader</a:t>
            </a:r>
          </a:p>
          <a:p>
            <a:pPr>
              <a:buSzPct val="160000"/>
              <a:buFont typeface="Wingdings" charset="2"/>
              <a:buChar char="§"/>
            </a:pPr>
            <a:endParaRPr lang="en-US" dirty="0" smtClean="0"/>
          </a:p>
        </p:txBody>
      </p:sp>
      <p:pic>
        <p:nvPicPr>
          <p:cNvPr id="4" name="Picture 3"/>
          <p:cNvPicPr>
            <a:picLocks noChangeAspect="1"/>
          </p:cNvPicPr>
          <p:nvPr/>
        </p:nvPicPr>
        <p:blipFill>
          <a:blip r:embed="rId3" cstate="print"/>
          <a:stretch>
            <a:fillRect/>
          </a:stretch>
        </p:blipFill>
        <p:spPr>
          <a:xfrm>
            <a:off x="5105400" y="1905000"/>
            <a:ext cx="3825163" cy="2876062"/>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74497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Research Centers</a:t>
            </a:r>
            <a:endParaRPr lang="en-US" dirty="0"/>
          </a:p>
        </p:txBody>
      </p:sp>
      <p:sp>
        <p:nvSpPr>
          <p:cNvPr id="3" name="Content Placeholder 2"/>
          <p:cNvSpPr>
            <a:spLocks noGrp="1"/>
          </p:cNvSpPr>
          <p:nvPr>
            <p:ph idx="1"/>
          </p:nvPr>
        </p:nvSpPr>
        <p:spPr>
          <a:xfrm>
            <a:off x="4260884" y="1981200"/>
            <a:ext cx="3793903" cy="4144963"/>
          </a:xfrm>
        </p:spPr>
        <p:txBody>
          <a:bodyPr>
            <a:normAutofit/>
          </a:bodyPr>
          <a:lstStyle/>
          <a:p>
            <a:pPr marL="0" indent="0">
              <a:buNone/>
            </a:pPr>
            <a:r>
              <a:rPr lang="en-US" sz="3200" dirty="0" smtClean="0"/>
              <a:t>This encompasses all of our student based projects.  </a:t>
            </a:r>
          </a:p>
        </p:txBody>
      </p:sp>
      <p:pic>
        <p:nvPicPr>
          <p:cNvPr id="4" name="Picture 3"/>
          <p:cNvPicPr>
            <a:picLocks noChangeAspect="1"/>
          </p:cNvPicPr>
          <p:nvPr/>
        </p:nvPicPr>
        <p:blipFill>
          <a:blip r:embed="rId3" cstate="print"/>
          <a:stretch>
            <a:fillRect/>
          </a:stretch>
        </p:blipFill>
        <p:spPr>
          <a:xfrm>
            <a:off x="498474" y="1600200"/>
            <a:ext cx="3578854" cy="4771806"/>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64529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Language</a:t>
            </a:r>
            <a:endParaRPr lang="en-US" dirty="0"/>
          </a:p>
        </p:txBody>
      </p:sp>
      <p:pic>
        <p:nvPicPr>
          <p:cNvPr id="59394" name="Picture 2" descr="http://chart.apis.google.com/chart?cht=qr&amp;chs=350x350&amp;chld=L&amp;choe=UTF-8&amp;chl=tel%3A5712529081"/>
          <p:cNvPicPr>
            <a:picLocks noChangeAspect="1" noChangeArrowheads="1"/>
          </p:cNvPicPr>
          <p:nvPr/>
        </p:nvPicPr>
        <p:blipFill>
          <a:blip r:embed="rId2" cstate="print"/>
          <a:srcRect/>
          <a:stretch>
            <a:fillRect/>
          </a:stretch>
        </p:blipFill>
        <p:spPr bwMode="auto">
          <a:xfrm>
            <a:off x="2057400" y="1752600"/>
            <a:ext cx="4953000" cy="4953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Language</a:t>
            </a:r>
            <a:endParaRPr lang="en-US" dirty="0"/>
          </a:p>
        </p:txBody>
      </p:sp>
      <p:pic>
        <p:nvPicPr>
          <p:cNvPr id="62466" name="Picture 2" descr="http://chart.apis.google.com/chart?cht=qr&amp;chs=350x350&amp;chld=L&amp;choe=UTF-8&amp;chl=http%3A%2F%2Fdl.dropbox.com%2Fu%2F3683648%2FSpanish%2FSpanishLocations.mp3"/>
          <p:cNvPicPr>
            <a:picLocks noChangeAspect="1" noChangeArrowheads="1"/>
          </p:cNvPicPr>
          <p:nvPr/>
        </p:nvPicPr>
        <p:blipFill>
          <a:blip r:embed="rId2" cstate="print"/>
          <a:srcRect/>
          <a:stretch>
            <a:fillRect/>
          </a:stretch>
        </p:blipFill>
        <p:spPr bwMode="auto">
          <a:xfrm>
            <a:off x="5181600" y="2362200"/>
            <a:ext cx="3333750" cy="3333750"/>
          </a:xfrm>
          <a:prstGeom prst="rect">
            <a:avLst/>
          </a:prstGeom>
          <a:noFill/>
        </p:spPr>
      </p:pic>
      <p:sp>
        <p:nvSpPr>
          <p:cNvPr id="5" name="TextBox 4"/>
          <p:cNvSpPr txBox="1"/>
          <p:nvPr/>
        </p:nvSpPr>
        <p:spPr>
          <a:xfrm>
            <a:off x="609600" y="2362200"/>
            <a:ext cx="3429000" cy="3046988"/>
          </a:xfrm>
          <a:prstGeom prst="rect">
            <a:avLst/>
          </a:prstGeom>
          <a:noFill/>
        </p:spPr>
        <p:txBody>
          <a:bodyPr wrap="square" rtlCol="0">
            <a:spAutoFit/>
          </a:bodyPr>
          <a:lstStyle/>
          <a:p>
            <a:pPr>
              <a:lnSpc>
                <a:spcPct val="200000"/>
              </a:lnSpc>
            </a:pPr>
            <a:r>
              <a:rPr lang="en-US" sz="3200" dirty="0" smtClean="0"/>
              <a:t>La </a:t>
            </a:r>
            <a:r>
              <a:rPr lang="en-US" sz="3200" dirty="0" err="1" smtClean="0"/>
              <a:t>tienda</a:t>
            </a:r>
            <a:r>
              <a:rPr lang="en-US" sz="3200" dirty="0" smtClean="0"/>
              <a:t> = </a:t>
            </a:r>
          </a:p>
          <a:p>
            <a:pPr>
              <a:lnSpc>
                <a:spcPct val="200000"/>
              </a:lnSpc>
            </a:pPr>
            <a:r>
              <a:rPr lang="en-US" sz="3200" dirty="0" smtClean="0"/>
              <a:t>La </a:t>
            </a:r>
            <a:r>
              <a:rPr lang="en-US" sz="3200" dirty="0" err="1" smtClean="0"/>
              <a:t>oficina</a:t>
            </a:r>
            <a:r>
              <a:rPr lang="en-US" sz="3200" dirty="0" smtClean="0"/>
              <a:t> = </a:t>
            </a:r>
          </a:p>
          <a:p>
            <a:pPr>
              <a:lnSpc>
                <a:spcPct val="200000"/>
              </a:lnSpc>
            </a:pPr>
            <a:r>
              <a:rPr lang="en-US" sz="3200" dirty="0" smtClean="0"/>
              <a:t>El </a:t>
            </a:r>
            <a:r>
              <a:rPr lang="en-US" sz="3200" dirty="0" err="1" smtClean="0"/>
              <a:t>supermercado</a:t>
            </a:r>
            <a:r>
              <a:rPr lang="en-US" sz="3200" dirty="0" smtClean="0"/>
              <a:t> =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12" name="Content Placeholder 11"/>
          <p:cNvSpPr>
            <a:spLocks noGrp="1"/>
          </p:cNvSpPr>
          <p:nvPr>
            <p:ph idx="1"/>
          </p:nvPr>
        </p:nvSpPr>
        <p:spPr>
          <a:xfrm>
            <a:off x="4872480" y="1114385"/>
            <a:ext cx="3563649" cy="5222057"/>
          </a:xfrm>
        </p:spPr>
        <p:txBody>
          <a:bodyPr>
            <a:normAutofit fontScale="85000" lnSpcReduction="20000"/>
          </a:bodyPr>
          <a:lstStyle/>
          <a:p>
            <a:pPr marL="0" indent="0">
              <a:buNone/>
            </a:pPr>
            <a:endParaRPr lang="en-US" dirty="0" smtClean="0"/>
          </a:p>
          <a:p>
            <a:r>
              <a:rPr lang="en-US" dirty="0" smtClean="0"/>
              <a:t>Students scan QR codes for video tutorials of equipment use or modeling of a procedure</a:t>
            </a:r>
          </a:p>
          <a:p>
            <a:pPr>
              <a:buNone/>
            </a:pPr>
            <a:endParaRPr lang="en-US" dirty="0"/>
          </a:p>
          <a:p>
            <a:r>
              <a:rPr lang="en-US" dirty="0" smtClean="0"/>
              <a:t>Explore physical models …attach </a:t>
            </a:r>
            <a:r>
              <a:rPr lang="en-US" dirty="0"/>
              <a:t>QR Codes to a physical object to allow for a thorough exploration of the object.</a:t>
            </a:r>
          </a:p>
        </p:txBody>
      </p:sp>
      <p:pic>
        <p:nvPicPr>
          <p:cNvPr id="13" name="Picture 12"/>
          <p:cNvPicPr>
            <a:picLocks noChangeAspect="1"/>
          </p:cNvPicPr>
          <p:nvPr/>
        </p:nvPicPr>
        <p:blipFill>
          <a:blip r:embed="rId3" cstate="print"/>
          <a:stretch>
            <a:fillRect/>
          </a:stretch>
        </p:blipFill>
        <p:spPr>
          <a:xfrm>
            <a:off x="218096" y="1490663"/>
            <a:ext cx="4749800" cy="46355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06673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Science</a:t>
            </a:r>
            <a:endParaRPr lang="en-US" dirty="0"/>
          </a:p>
        </p:txBody>
      </p:sp>
      <p:pic>
        <p:nvPicPr>
          <p:cNvPr id="4" name="Content Placeholder 3" descr="QR Periodic Table.jpg"/>
          <p:cNvPicPr>
            <a:picLocks noGrp="1" noChangeAspect="1"/>
          </p:cNvPicPr>
          <p:nvPr>
            <p:ph idx="1"/>
          </p:nvPr>
        </p:nvPicPr>
        <p:blipFill>
          <a:blip r:embed="rId3" cstate="print"/>
          <a:stretch>
            <a:fillRect/>
          </a:stretch>
        </p:blipFill>
        <p:spPr>
          <a:xfrm>
            <a:off x="797726" y="1774825"/>
            <a:ext cx="7548547" cy="4625975"/>
          </a:xfrm>
        </p:spPr>
      </p:pic>
      <p:pic>
        <p:nvPicPr>
          <p:cNvPr id="6145" name="Picture 1">
            <a:hlinkClick r:id="rId4"/>
          </p:cNvPr>
          <p:cNvPicPr>
            <a:picLocks noChangeAspect="1" noChangeArrowheads="1"/>
          </p:cNvPicPr>
          <p:nvPr/>
        </p:nvPicPr>
        <p:blipFill>
          <a:blip r:embed="rId5" cstate="print"/>
          <a:srcRect/>
          <a:stretch>
            <a:fillRect/>
          </a:stretch>
        </p:blipFill>
        <p:spPr bwMode="auto">
          <a:xfrm>
            <a:off x="3124200" y="2209800"/>
            <a:ext cx="2828925" cy="2781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p:cNvCxnSpPr/>
          <p:nvPr/>
        </p:nvCxnSpPr>
        <p:spPr>
          <a:xfrm>
            <a:off x="6019800" y="2133600"/>
            <a:ext cx="1371600" cy="381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6019800" y="2743200"/>
            <a:ext cx="1371600" cy="2286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019800" y="2286000"/>
            <a:ext cx="114300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6019800" y="2743200"/>
            <a:ext cx="1066800" cy="60960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pic>
        <p:nvPicPr>
          <p:cNvPr id="32770" name="Picture 2" descr="http://chart.apis.google.com/chart?cht=qr&amp;chs=350x350&amp;chld=L&amp;choe=UTF-8&amp;chl=http%3A%2F%2Fgoo.gl%2FJaZRu"/>
          <p:cNvPicPr>
            <a:picLocks noChangeAspect="1" noChangeArrowheads="1"/>
          </p:cNvPicPr>
          <p:nvPr/>
        </p:nvPicPr>
        <p:blipFill>
          <a:blip r:embed="rId2" cstate="print"/>
          <a:srcRect/>
          <a:stretch>
            <a:fillRect/>
          </a:stretch>
        </p:blipFill>
        <p:spPr bwMode="auto">
          <a:xfrm>
            <a:off x="4953000" y="1828800"/>
            <a:ext cx="4191000" cy="4191000"/>
          </a:xfrm>
          <a:prstGeom prst="rect">
            <a:avLst/>
          </a:prstGeom>
          <a:noFill/>
        </p:spPr>
      </p:pic>
      <p:pic>
        <p:nvPicPr>
          <p:cNvPr id="32772" name="Picture 4" descr="http://apchemcyhs.wikispaces.com/file/view/states.gif"/>
          <p:cNvPicPr>
            <a:picLocks noChangeAspect="1" noChangeArrowheads="1"/>
          </p:cNvPicPr>
          <p:nvPr/>
        </p:nvPicPr>
        <p:blipFill>
          <a:blip r:embed="rId3" cstate="print"/>
          <a:srcRect/>
          <a:stretch>
            <a:fillRect/>
          </a:stretch>
        </p:blipFill>
        <p:spPr bwMode="auto">
          <a:xfrm>
            <a:off x="533400" y="1752600"/>
            <a:ext cx="3713747" cy="1981200"/>
          </a:xfrm>
          <a:prstGeom prst="rect">
            <a:avLst/>
          </a:prstGeom>
          <a:noFill/>
        </p:spPr>
      </p:pic>
      <p:sp>
        <p:nvSpPr>
          <p:cNvPr id="6" name="TextBox 5"/>
          <p:cNvSpPr txBox="1"/>
          <p:nvPr/>
        </p:nvSpPr>
        <p:spPr>
          <a:xfrm>
            <a:off x="457200" y="4419600"/>
            <a:ext cx="4114800" cy="461665"/>
          </a:xfrm>
          <a:prstGeom prst="rect">
            <a:avLst/>
          </a:prstGeom>
          <a:noFill/>
        </p:spPr>
        <p:txBody>
          <a:bodyPr wrap="square" rtlCol="0">
            <a:spAutoFit/>
          </a:bodyPr>
          <a:lstStyle/>
          <a:p>
            <a:r>
              <a:rPr lang="en-US" sz="2400" dirty="0" smtClean="0">
                <a:hlinkClick r:id="rId4"/>
              </a:rPr>
              <a:t>Link to Student Document</a:t>
            </a:r>
            <a:endParaRPr lang="en-US" sz="2400" dirty="0"/>
          </a:p>
        </p:txBody>
      </p:sp>
      <p:pic>
        <p:nvPicPr>
          <p:cNvPr id="32774" name="Picture 6" descr="http://chart.apis.google.com/chart?cht=qr&amp;chs=350x350&amp;chld=L&amp;choe=UTF-8&amp;chl=http%3A%2F%2Fgoo.gl%2Fx5pIo"/>
          <p:cNvPicPr>
            <a:picLocks noChangeAspect="1" noChangeArrowheads="1"/>
          </p:cNvPicPr>
          <p:nvPr/>
        </p:nvPicPr>
        <p:blipFill>
          <a:blip r:embed="rId5" cstate="print"/>
          <a:srcRect/>
          <a:stretch>
            <a:fillRect/>
          </a:stretch>
        </p:blipFill>
        <p:spPr bwMode="auto">
          <a:xfrm>
            <a:off x="1143000" y="4819650"/>
            <a:ext cx="2038350" cy="2038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6858000" y="4648200"/>
            <a:ext cx="2110154" cy="2004646"/>
          </a:xfrm>
          <a:prstGeom prst="rect">
            <a:avLst/>
          </a:prstGeom>
        </p:spPr>
      </p:pic>
      <p:sp>
        <p:nvSpPr>
          <p:cNvPr id="2" name="Title 1"/>
          <p:cNvSpPr>
            <a:spLocks noGrp="1"/>
          </p:cNvSpPr>
          <p:nvPr>
            <p:ph type="title"/>
          </p:nvPr>
        </p:nvSpPr>
        <p:spPr/>
        <p:txBody>
          <a:bodyPr/>
          <a:lstStyle/>
          <a:p>
            <a:r>
              <a:rPr lang="en-US" dirty="0" smtClean="0"/>
              <a:t>WHAT IS A QR CODE?</a:t>
            </a:r>
            <a:endParaRPr lang="en-US" dirty="0"/>
          </a:p>
        </p:txBody>
      </p:sp>
      <p:sp>
        <p:nvSpPr>
          <p:cNvPr id="3" name="Content Placeholder 2"/>
          <p:cNvSpPr>
            <a:spLocks noGrp="1"/>
          </p:cNvSpPr>
          <p:nvPr>
            <p:ph idx="1"/>
          </p:nvPr>
        </p:nvSpPr>
        <p:spPr>
          <a:xfrm>
            <a:off x="3692769" y="1981200"/>
            <a:ext cx="4362018" cy="4144963"/>
          </a:xfrm>
        </p:spPr>
        <p:txBody>
          <a:bodyPr>
            <a:normAutofit lnSpcReduction="10000"/>
          </a:bodyPr>
          <a:lstStyle/>
          <a:p>
            <a:r>
              <a:rPr lang="en-US" dirty="0" smtClean="0">
                <a:hlinkClick r:id="rId4"/>
              </a:rPr>
              <a:t>Quick </a:t>
            </a:r>
            <a:r>
              <a:rPr lang="en-US" dirty="0">
                <a:hlinkClick r:id="rId4"/>
              </a:rPr>
              <a:t>Response Code. </a:t>
            </a:r>
            <a:br>
              <a:rPr lang="en-US" dirty="0">
                <a:hlinkClick r:id="rId4"/>
              </a:rPr>
            </a:br>
            <a:endParaRPr lang="en-US" dirty="0" smtClean="0">
              <a:hlinkClick r:id="rId4"/>
            </a:endParaRPr>
          </a:p>
          <a:p>
            <a:r>
              <a:rPr lang="en-US" dirty="0" smtClean="0">
                <a:hlinkClick r:id="rId4"/>
              </a:rPr>
              <a:t>2D barcode  </a:t>
            </a:r>
            <a:br>
              <a:rPr lang="en-US" dirty="0" smtClean="0">
                <a:hlinkClick r:id="rId4"/>
              </a:rPr>
            </a:br>
            <a:endParaRPr lang="en-US" dirty="0" smtClean="0">
              <a:hlinkClick r:id="rId4"/>
            </a:endParaRPr>
          </a:p>
          <a:p>
            <a:r>
              <a:rPr lang="en-US" dirty="0" smtClean="0">
                <a:hlinkClick r:id="rId4"/>
              </a:rPr>
              <a:t>Can store much more information than traditional barcodes</a:t>
            </a:r>
            <a:br>
              <a:rPr lang="en-US" dirty="0" smtClean="0">
                <a:hlinkClick r:id="rId4"/>
              </a:rPr>
            </a:br>
            <a:endParaRPr lang="en-US" dirty="0" smtClean="0">
              <a:hlinkClick r:id="rId4"/>
            </a:endParaRPr>
          </a:p>
          <a:p>
            <a:r>
              <a:rPr lang="en-US" dirty="0" smtClean="0">
                <a:hlinkClick r:id="rId4"/>
              </a:rPr>
              <a:t>Free to use</a:t>
            </a:r>
          </a:p>
        </p:txBody>
      </p:sp>
      <p:pic>
        <p:nvPicPr>
          <p:cNvPr id="6" name="Picture 5"/>
          <p:cNvPicPr>
            <a:picLocks noChangeAspect="1"/>
          </p:cNvPicPr>
          <p:nvPr/>
        </p:nvPicPr>
        <p:blipFill>
          <a:blip r:embed="rId5" cstate="print"/>
          <a:stretch>
            <a:fillRect/>
          </a:stretch>
        </p:blipFill>
        <p:spPr>
          <a:xfrm>
            <a:off x="342900" y="1981200"/>
            <a:ext cx="2819400" cy="27813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0259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Digital Content</a:t>
            </a:r>
            <a:endParaRPr lang="en-US" dirty="0"/>
          </a:p>
        </p:txBody>
      </p:sp>
      <p:pic>
        <p:nvPicPr>
          <p:cNvPr id="4" name="Content Placeholder 3" descr="Digital content in old books.jpg"/>
          <p:cNvPicPr>
            <a:picLocks noGrp="1" noChangeAspect="1"/>
          </p:cNvPicPr>
          <p:nvPr>
            <p:ph idx="1"/>
          </p:nvPr>
        </p:nvPicPr>
        <p:blipFill>
          <a:blip r:embed="rId3" cstate="print"/>
          <a:stretch>
            <a:fillRect/>
          </a:stretch>
        </p:blipFill>
        <p:spPr>
          <a:xfrm>
            <a:off x="381000" y="1828800"/>
            <a:ext cx="3757391" cy="3816470"/>
          </a:xfrm>
          <a:prstGeom prst="rect">
            <a:avLst/>
          </a:prstGeom>
          <a:ln>
            <a:noFill/>
          </a:ln>
          <a:effectLst>
            <a:outerShdw blurRad="292100" dist="139700" dir="2700000" algn="tl" rotWithShape="0">
              <a:srgbClr val="333333">
                <a:alpha val="65000"/>
              </a:srgbClr>
            </a:outerShdw>
          </a:effectLst>
        </p:spPr>
      </p:pic>
      <p:pic>
        <p:nvPicPr>
          <p:cNvPr id="5" name="Content Placeholder 3" descr="Photo Apr 28, 9 51 39 AM.jpg"/>
          <p:cNvPicPr>
            <a:picLocks noChangeAspect="1"/>
          </p:cNvPicPr>
          <p:nvPr/>
        </p:nvPicPr>
        <p:blipFill>
          <a:blip r:embed="rId4" cstate="print"/>
          <a:stretch>
            <a:fillRect/>
          </a:stretch>
        </p:blipFill>
        <p:spPr>
          <a:xfrm rot="5400000">
            <a:off x="4799234" y="2668366"/>
            <a:ext cx="4225957" cy="31564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Regan timeline.png"/>
          <p:cNvPicPr>
            <a:picLocks noGrp="1" noChangeAspect="1"/>
          </p:cNvPicPr>
          <p:nvPr>
            <p:ph idx="1"/>
          </p:nvPr>
        </p:nvPicPr>
        <p:blipFill>
          <a:blip r:embed="rId2" cstate="print"/>
          <a:stretch>
            <a:fillRect/>
          </a:stretch>
        </p:blipFill>
        <p:spPr>
          <a:xfrm>
            <a:off x="914400" y="1543050"/>
            <a:ext cx="7086600" cy="5314950"/>
          </a:xfrm>
        </p:spPr>
      </p:pic>
      <p:sp>
        <p:nvSpPr>
          <p:cNvPr id="7" name="Rectangle 6">
            <a:hlinkClick r:id="rId3"/>
          </p:cNvPr>
          <p:cNvSpPr/>
          <p:nvPr/>
        </p:nvSpPr>
        <p:spPr>
          <a:xfrm>
            <a:off x="4800600" y="4648200"/>
            <a:ext cx="8382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33400" y="0"/>
            <a:ext cx="8229600" cy="1143000"/>
          </a:xfrm>
        </p:spPr>
        <p:txBody>
          <a:bodyPr/>
          <a:lstStyle/>
          <a:p>
            <a:r>
              <a:rPr lang="en-US" dirty="0" smtClean="0"/>
              <a:t>Social Science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School Events</a:t>
            </a:r>
            <a:endParaRPr lang="en-US" dirty="0"/>
          </a:p>
        </p:txBody>
      </p:sp>
      <p:pic>
        <p:nvPicPr>
          <p:cNvPr id="7" name="Picture 6" descr="school event.jpg"/>
          <p:cNvPicPr>
            <a:picLocks noChangeAspect="1"/>
          </p:cNvPicPr>
          <p:nvPr/>
        </p:nvPicPr>
        <p:blipFill>
          <a:blip r:embed="rId3" cstate="print"/>
          <a:stretch>
            <a:fillRect/>
          </a:stretch>
        </p:blipFill>
        <p:spPr>
          <a:xfrm>
            <a:off x="533400" y="1981200"/>
            <a:ext cx="3200400" cy="4285054"/>
          </a:xfrm>
          <a:prstGeom prst="rect">
            <a:avLst/>
          </a:prstGeom>
        </p:spPr>
      </p:pic>
      <p:pic>
        <p:nvPicPr>
          <p:cNvPr id="3074" name="Picture 2" descr="http://chart.apis.google.com/chart?cht=qr&amp;chs=350x350&amp;chld=L&amp;choe=UTF-8&amp;chl=BEGIN%3AVEVENT%0D%0ASUMMARY%3AGraduation+2012%0D%0ADTSTART%3A20120603T163000Z%0D%0ADTEND%3A20120603T183000Z%0D%0ALOCATION%3APotomac+Falls+High+School+Football+Stadium%0D%0ADESCRIPTION%3AClass+of+2012+Graduation%0D%0AEND%3AVEVENT%0D%0A"/>
          <p:cNvPicPr>
            <a:picLocks noChangeAspect="1" noChangeArrowheads="1"/>
          </p:cNvPicPr>
          <p:nvPr/>
        </p:nvPicPr>
        <p:blipFill>
          <a:blip r:embed="rId4" cstate="print"/>
          <a:srcRect/>
          <a:stretch>
            <a:fillRect/>
          </a:stretch>
        </p:blipFill>
        <p:spPr bwMode="auto">
          <a:xfrm>
            <a:off x="1066800" y="2514600"/>
            <a:ext cx="1573168"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screen.PNG"/>
          <p:cNvPicPr>
            <a:picLocks noChangeAspect="1"/>
          </p:cNvPicPr>
          <p:nvPr/>
        </p:nvPicPr>
        <p:blipFill>
          <a:blip r:embed="rId5" cstate="print"/>
          <a:stretch>
            <a:fillRect/>
          </a:stretch>
        </p:blipFill>
        <p:spPr>
          <a:xfrm>
            <a:off x="5029200" y="1828800"/>
            <a:ext cx="3149600"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Published Student Work</a:t>
            </a:r>
            <a:endParaRPr lang="en-US" dirty="0"/>
          </a:p>
        </p:txBody>
      </p:sp>
      <p:sp>
        <p:nvSpPr>
          <p:cNvPr id="3" name="Content Placeholder 2"/>
          <p:cNvSpPr>
            <a:spLocks noGrp="1"/>
          </p:cNvSpPr>
          <p:nvPr>
            <p:ph idx="1"/>
          </p:nvPr>
        </p:nvSpPr>
        <p:spPr>
          <a:xfrm>
            <a:off x="533400" y="1447800"/>
            <a:ext cx="7556313" cy="1828800"/>
          </a:xfrm>
        </p:spPr>
        <p:txBody>
          <a:bodyPr/>
          <a:lstStyle/>
          <a:p>
            <a:r>
              <a:rPr lang="en-US" sz="2400" dirty="0" smtClean="0"/>
              <a:t>Display student work in embedded QR codes.</a:t>
            </a:r>
          </a:p>
          <a:p>
            <a:r>
              <a:rPr lang="en-US" sz="2400" dirty="0" smtClean="0"/>
              <a:t>Parents travel to each display and scan the QR code to watch their child’s project.</a:t>
            </a:r>
          </a:p>
          <a:p>
            <a:endParaRPr lang="en-US" sz="2400" dirty="0"/>
          </a:p>
          <a:p>
            <a:endParaRPr lang="en-US" dirty="0"/>
          </a:p>
        </p:txBody>
      </p:sp>
      <p:pic>
        <p:nvPicPr>
          <p:cNvPr id="6" name="Picture 5"/>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312961" y="4574026"/>
            <a:ext cx="3165230" cy="1873761"/>
          </a:xfrm>
          <a:prstGeom prst="rect">
            <a:avLst/>
          </a:prstGeom>
          <a:noFill/>
          <a:ln>
            <a:noFill/>
          </a:ln>
        </p:spPr>
      </p:pic>
      <p:pic>
        <p:nvPicPr>
          <p:cNvPr id="7" name="Picture 6"/>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312960" y="2750992"/>
            <a:ext cx="3165230" cy="1757575"/>
          </a:xfrm>
          <a:prstGeom prst="rect">
            <a:avLst/>
          </a:prstGeom>
          <a:noFill/>
          <a:ln>
            <a:noFill/>
          </a:ln>
        </p:spPr>
      </p:pic>
      <p:pic>
        <p:nvPicPr>
          <p:cNvPr id="8" name="Picture 7" descr="I movie powerpoint codes.jpg"/>
          <p:cNvPicPr>
            <a:picLocks noChangeAspect="1"/>
          </p:cNvPicPr>
          <p:nvPr/>
        </p:nvPicPr>
        <p:blipFill>
          <a:blip r:embed="rId5" cstate="print"/>
          <a:stretch>
            <a:fillRect/>
          </a:stretch>
        </p:blipFill>
        <p:spPr>
          <a:xfrm>
            <a:off x="120131" y="2750992"/>
            <a:ext cx="4929060" cy="3696795"/>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79635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sz="2400" dirty="0"/>
              <a:t>Hide the answers to a study guide behind a QR code. Copy the code onto the study guide so students can check their answers.</a:t>
            </a:r>
          </a:p>
          <a:p>
            <a:endParaRPr lang="en-US" dirty="0"/>
          </a:p>
        </p:txBody>
      </p:sp>
      <p:pic>
        <p:nvPicPr>
          <p:cNvPr id="6" name="Picture 5" descr="IMG_0006.jpg"/>
          <p:cNvPicPr>
            <a:picLocks noChangeAspect="1"/>
          </p:cNvPicPr>
          <p:nvPr/>
        </p:nvPicPr>
        <p:blipFill>
          <a:blip r:embed="rId3" cstate="print"/>
          <a:stretch>
            <a:fillRect/>
          </a:stretch>
        </p:blipFill>
        <p:spPr>
          <a:xfrm>
            <a:off x="2103437" y="3119034"/>
            <a:ext cx="4649492" cy="3487119"/>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79635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Check Answers</a:t>
            </a:r>
            <a:endParaRPr lang="en-US" dirty="0"/>
          </a:p>
        </p:txBody>
      </p:sp>
      <p:graphicFrame>
        <p:nvGraphicFramePr>
          <p:cNvPr id="4" name="Content Placeholder 3"/>
          <p:cNvGraphicFramePr>
            <a:graphicFrameLocks noGrp="1"/>
          </p:cNvGraphicFramePr>
          <p:nvPr>
            <p:ph idx="1"/>
          </p:nvPr>
        </p:nvGraphicFramePr>
        <p:xfrm>
          <a:off x="457200" y="1295400"/>
          <a:ext cx="8229600" cy="5257800"/>
        </p:xfrm>
        <a:graphic>
          <a:graphicData uri="http://schemas.openxmlformats.org/drawingml/2006/table">
            <a:tbl>
              <a:tblPr firstRow="1" bandRow="1">
                <a:tableStyleId>{5C22544A-7EE6-4342-B048-85BDC9FD1C3A}</a:tableStyleId>
              </a:tblPr>
              <a:tblGrid>
                <a:gridCol w="2743200"/>
                <a:gridCol w="2743200"/>
                <a:gridCol w="2743200"/>
              </a:tblGrid>
              <a:tr h="175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a:p>
                  </a:txBody>
                  <a:tcPr/>
                </a:tc>
                <a:tc>
                  <a:txBody>
                    <a:bodyPr/>
                    <a:lstStyle/>
                    <a:p>
                      <a:endParaRPr lang="en-US" dirty="0"/>
                    </a:p>
                  </a:txBody>
                  <a:tcPr/>
                </a:tc>
              </a:tr>
              <a:tr h="1752600">
                <a:tc>
                  <a:txBody>
                    <a:bodyPr/>
                    <a:lstStyle/>
                    <a:p>
                      <a:r>
                        <a:rPr lang="en-US" dirty="0" smtClean="0"/>
                        <a:t>Identify</a:t>
                      </a:r>
                      <a:r>
                        <a:rPr lang="en-US" baseline="0" dirty="0" smtClean="0"/>
                        <a:t> and justify the type of hazard: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a:t>
                      </a:r>
                      <a:r>
                        <a:rPr lang="en-US" baseline="0" dirty="0" smtClean="0"/>
                        <a:t> and justify the type of hazard:</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a:t>
                      </a:r>
                      <a:r>
                        <a:rPr lang="en-US" baseline="0" dirty="0" smtClean="0"/>
                        <a:t> and justify the type of hazard:</a:t>
                      </a:r>
                      <a:endParaRPr lang="en-US" dirty="0" smtClean="0"/>
                    </a:p>
                    <a:p>
                      <a:endParaRPr lang="en-US" dirty="0"/>
                    </a:p>
                  </a:txBody>
                  <a:tcPr/>
                </a:tc>
              </a:tr>
              <a:tr h="175260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1026" name="Picture 2" descr="http://www.michaeljohngrist.com/wp-content/uploads/2009/08/chantai-chile-volcanic-ash-fall3-600x400.jpg"/>
          <p:cNvPicPr>
            <a:picLocks noChangeAspect="1" noChangeArrowheads="1"/>
          </p:cNvPicPr>
          <p:nvPr/>
        </p:nvPicPr>
        <p:blipFill>
          <a:blip r:embed="rId2" cstate="print"/>
          <a:srcRect/>
          <a:stretch>
            <a:fillRect/>
          </a:stretch>
        </p:blipFill>
        <p:spPr bwMode="auto">
          <a:xfrm>
            <a:off x="457200" y="1295400"/>
            <a:ext cx="2667000" cy="1752600"/>
          </a:xfrm>
          <a:prstGeom prst="rect">
            <a:avLst/>
          </a:prstGeom>
          <a:noFill/>
        </p:spPr>
      </p:pic>
      <p:pic>
        <p:nvPicPr>
          <p:cNvPr id="1028" name="Picture 4" descr="http://upload.wikimedia.org/wikipedia/commons/thumb/7/73/Pyroclastic_flows_at_Mayon_Volcano.jpg/280px-Pyroclastic_flows_at_Mayon_Volcano.jpg"/>
          <p:cNvPicPr>
            <a:picLocks noChangeAspect="1" noChangeArrowheads="1"/>
          </p:cNvPicPr>
          <p:nvPr/>
        </p:nvPicPr>
        <p:blipFill>
          <a:blip r:embed="rId3" cstate="print"/>
          <a:srcRect/>
          <a:stretch>
            <a:fillRect/>
          </a:stretch>
        </p:blipFill>
        <p:spPr bwMode="auto">
          <a:xfrm>
            <a:off x="3139440" y="1295400"/>
            <a:ext cx="2804160" cy="1752600"/>
          </a:xfrm>
          <a:prstGeom prst="rect">
            <a:avLst/>
          </a:prstGeom>
          <a:noFill/>
        </p:spPr>
      </p:pic>
      <p:pic>
        <p:nvPicPr>
          <p:cNvPr id="1030" name="Picture 6" descr="http://www.geo.mtu.edu/volcanoes/pinatubo/lahar/scan-019.gif"/>
          <p:cNvPicPr>
            <a:picLocks noChangeAspect="1" noChangeArrowheads="1"/>
          </p:cNvPicPr>
          <p:nvPr/>
        </p:nvPicPr>
        <p:blipFill>
          <a:blip r:embed="rId4" cstate="print"/>
          <a:srcRect/>
          <a:stretch>
            <a:fillRect/>
          </a:stretch>
        </p:blipFill>
        <p:spPr bwMode="auto">
          <a:xfrm>
            <a:off x="5943600" y="1295400"/>
            <a:ext cx="2743200" cy="1752600"/>
          </a:xfrm>
          <a:prstGeom prst="rect">
            <a:avLst/>
          </a:prstGeom>
          <a:noFill/>
        </p:spPr>
      </p:pic>
      <p:pic>
        <p:nvPicPr>
          <p:cNvPr id="1032" name="Picture 8" descr="http://chart.apis.google.com/chart?cht=qr&amp;chs=350x350&amp;chld=L&amp;choe=UTF-8&amp;chl=This+is+a+Primary+Hazard%2Ca+PYROCLASTIC+flow%2C+a+devastating+debris+flow%0Aof+searing+ash+and+gas+that+flows+down+slope+destroying+everything+in%0Aits+path."/>
          <p:cNvPicPr>
            <a:picLocks noChangeAspect="1" noChangeArrowheads="1"/>
          </p:cNvPicPr>
          <p:nvPr/>
        </p:nvPicPr>
        <p:blipFill>
          <a:blip r:embed="rId5" cstate="print"/>
          <a:srcRect/>
          <a:stretch>
            <a:fillRect/>
          </a:stretch>
        </p:blipFill>
        <p:spPr bwMode="auto">
          <a:xfrm>
            <a:off x="3733800" y="4800600"/>
            <a:ext cx="1809750" cy="1809750"/>
          </a:xfrm>
          <a:prstGeom prst="rect">
            <a:avLst/>
          </a:prstGeom>
          <a:noFill/>
        </p:spPr>
      </p:pic>
      <p:pic>
        <p:nvPicPr>
          <p:cNvPr id="1034" name="Picture 10" descr="http://chart.apis.google.com/chart?cht=qr&amp;chs=350x350&amp;chld=L&amp;choe=UTF-8&amp;chl=The+hazard+is+primary+ASH+fall%2C+ash+and+tephra+land+on+surrounding%0Aareas%2C+accumulating+on+roof+tops+that+can+eventually+collapse."/>
          <p:cNvPicPr>
            <a:picLocks noChangeAspect="1" noChangeArrowheads="1"/>
          </p:cNvPicPr>
          <p:nvPr/>
        </p:nvPicPr>
        <p:blipFill>
          <a:blip r:embed="rId6" cstate="print"/>
          <a:srcRect/>
          <a:stretch>
            <a:fillRect/>
          </a:stretch>
        </p:blipFill>
        <p:spPr bwMode="auto">
          <a:xfrm>
            <a:off x="990600" y="4800600"/>
            <a:ext cx="1809750" cy="1809750"/>
          </a:xfrm>
          <a:prstGeom prst="rect">
            <a:avLst/>
          </a:prstGeom>
          <a:noFill/>
        </p:spPr>
      </p:pic>
      <p:pic>
        <p:nvPicPr>
          <p:cNvPr id="1036" name="Picture 12" descr="http://chart.apis.google.com/chart?cht=qr&amp;chs=350x350&amp;chld=L&amp;choe=UTF-8&amp;chl=This+is+a+Secondary+Hazard%2Ca+LAHAR+flow%2C+a+devastating+mixture+of%0Avolcanic+ash+and+water+that+create+a+torrent+of+dense+mud+flow+that%0Acan+bury+a+town+in+seconds+and+set+like+concrete."/>
          <p:cNvPicPr>
            <a:picLocks noChangeAspect="1" noChangeArrowheads="1"/>
          </p:cNvPicPr>
          <p:nvPr/>
        </p:nvPicPr>
        <p:blipFill>
          <a:blip r:embed="rId7" cstate="print"/>
          <a:srcRect/>
          <a:stretch>
            <a:fillRect/>
          </a:stretch>
        </p:blipFill>
        <p:spPr bwMode="auto">
          <a:xfrm>
            <a:off x="6477000" y="4800600"/>
            <a:ext cx="1733550" cy="1733550"/>
          </a:xfrm>
          <a:prstGeom prst="rect">
            <a:avLst/>
          </a:prstGeom>
          <a:noFill/>
        </p:spPr>
      </p:pic>
      <p:sp>
        <p:nvSpPr>
          <p:cNvPr id="11" name="TextBox 10"/>
          <p:cNvSpPr txBox="1"/>
          <p:nvPr/>
        </p:nvSpPr>
        <p:spPr>
          <a:xfrm>
            <a:off x="2590800" y="6488668"/>
            <a:ext cx="5486400" cy="369332"/>
          </a:xfrm>
          <a:prstGeom prst="rect">
            <a:avLst/>
          </a:prstGeom>
          <a:noFill/>
        </p:spPr>
        <p:txBody>
          <a:bodyPr wrap="square" rtlCol="0">
            <a:spAutoFit/>
          </a:bodyPr>
          <a:lstStyle/>
          <a:p>
            <a:r>
              <a:rPr lang="en-US" dirty="0" smtClean="0"/>
              <a:t>From, Mark </a:t>
            </a:r>
            <a:r>
              <a:rPr lang="en-US" dirty="0" err="1" smtClean="0"/>
              <a:t>Rollins@muppetmasteruk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Calendars</a:t>
            </a:r>
            <a:endParaRPr lang="en-US" dirty="0"/>
          </a:p>
        </p:txBody>
      </p:sp>
      <p:pic>
        <p:nvPicPr>
          <p:cNvPr id="10" name="Picture 9"/>
          <p:cNvPicPr>
            <a:picLocks noChangeAspect="1"/>
          </p:cNvPicPr>
          <p:nvPr/>
        </p:nvPicPr>
        <p:blipFill>
          <a:blip r:embed="rId3" cstate="print"/>
          <a:stretch>
            <a:fillRect/>
          </a:stretch>
        </p:blipFill>
        <p:spPr>
          <a:xfrm>
            <a:off x="1572846" y="1191847"/>
            <a:ext cx="5666154" cy="5666154"/>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12433246"/>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Field Trips</a:t>
            </a:r>
            <a:endParaRPr lang="en-US" dirty="0"/>
          </a:p>
        </p:txBody>
      </p:sp>
      <p:pic>
        <p:nvPicPr>
          <p:cNvPr id="4" name="Content Placeholder 3"/>
          <p:cNvPicPr>
            <a:picLocks noGrp="1" noChangeAspect="1"/>
          </p:cNvPicPr>
          <p:nvPr>
            <p:ph idx="1"/>
          </p:nvPr>
        </p:nvPicPr>
        <p:blipFill>
          <a:blip r:embed="rId3" cstate="print"/>
          <a:srcRect t="-2811" b="-2811"/>
          <a:stretch>
            <a:fillRect/>
          </a:stretch>
        </p:blipFill>
        <p:spPr>
          <a:xfrm>
            <a:off x="166320" y="1824893"/>
            <a:ext cx="8320559" cy="4564185"/>
          </a:xfrm>
        </p:spPr>
      </p:pic>
      <p:pic>
        <p:nvPicPr>
          <p:cNvPr id="5" name="Picture 4"/>
          <p:cNvPicPr>
            <a:picLocks noChangeAspect="1"/>
          </p:cNvPicPr>
          <p:nvPr/>
        </p:nvPicPr>
        <p:blipFill>
          <a:blip r:embed="rId4" cstate="print"/>
          <a:stretch>
            <a:fillRect/>
          </a:stretch>
        </p:blipFill>
        <p:spPr>
          <a:xfrm>
            <a:off x="6625344" y="300893"/>
            <a:ext cx="2032000" cy="15240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45361064"/>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3" name="Picture 5"/>
          <p:cNvPicPr>
            <a:picLocks noChangeAspect="1" noChangeArrowheads="1"/>
          </p:cNvPicPr>
          <p:nvPr/>
        </p:nvPicPr>
        <p:blipFill>
          <a:blip r:embed="rId2" cstate="print">
            <a:lum bright="40000" contrast="-40000"/>
          </a:blip>
          <a:srcRect/>
          <a:stretch>
            <a:fillRect/>
          </a:stretch>
        </p:blipFill>
        <p:spPr bwMode="auto">
          <a:xfrm>
            <a:off x="0" y="1492279"/>
            <a:ext cx="9144000" cy="536572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Scavenger Hunt</a:t>
            </a:r>
            <a:endParaRPr lang="en-US" dirty="0"/>
          </a:p>
        </p:txBody>
      </p:sp>
      <p:pic>
        <p:nvPicPr>
          <p:cNvPr id="63490" name="Picture 2"/>
          <p:cNvPicPr>
            <a:picLocks noChangeAspect="1" noChangeArrowheads="1"/>
          </p:cNvPicPr>
          <p:nvPr/>
        </p:nvPicPr>
        <p:blipFill>
          <a:blip r:embed="rId3" cstate="print"/>
          <a:srcRect/>
          <a:stretch>
            <a:fillRect/>
          </a:stretch>
        </p:blipFill>
        <p:spPr bwMode="auto">
          <a:xfrm>
            <a:off x="152400" y="1600200"/>
            <a:ext cx="2647950" cy="2695575"/>
          </a:xfrm>
          <a:prstGeom prst="rect">
            <a:avLst/>
          </a:prstGeom>
          <a:noFill/>
          <a:ln w="9525">
            <a:noFill/>
            <a:miter lim="800000"/>
            <a:headEnd/>
            <a:tailEnd/>
          </a:ln>
        </p:spPr>
      </p:pic>
      <p:pic>
        <p:nvPicPr>
          <p:cNvPr id="63491" name="Picture 3"/>
          <p:cNvPicPr>
            <a:picLocks noChangeAspect="1" noChangeArrowheads="1"/>
          </p:cNvPicPr>
          <p:nvPr/>
        </p:nvPicPr>
        <p:blipFill>
          <a:blip r:embed="rId4" cstate="print"/>
          <a:srcRect/>
          <a:stretch>
            <a:fillRect/>
          </a:stretch>
        </p:blipFill>
        <p:spPr bwMode="auto">
          <a:xfrm>
            <a:off x="3048000" y="2667000"/>
            <a:ext cx="2676525" cy="2695575"/>
          </a:xfrm>
          <a:prstGeom prst="rect">
            <a:avLst/>
          </a:prstGeom>
          <a:noFill/>
          <a:ln w="9525">
            <a:noFill/>
            <a:miter lim="800000"/>
            <a:headEnd/>
            <a:tailEnd/>
          </a:ln>
        </p:spPr>
      </p:pic>
      <p:pic>
        <p:nvPicPr>
          <p:cNvPr id="63492" name="Picture 4"/>
          <p:cNvPicPr>
            <a:picLocks noChangeAspect="1" noChangeArrowheads="1"/>
          </p:cNvPicPr>
          <p:nvPr/>
        </p:nvPicPr>
        <p:blipFill>
          <a:blip r:embed="rId5" cstate="print"/>
          <a:srcRect/>
          <a:stretch>
            <a:fillRect/>
          </a:stretch>
        </p:blipFill>
        <p:spPr bwMode="auto">
          <a:xfrm>
            <a:off x="6096000" y="3505200"/>
            <a:ext cx="2781300" cy="2667000"/>
          </a:xfrm>
          <a:prstGeom prst="rect">
            <a:avLst/>
          </a:prstGeom>
          <a:noFill/>
          <a:ln w="9525">
            <a:noFill/>
            <a:miter lim="800000"/>
            <a:headEnd/>
            <a:tailEnd/>
          </a:ln>
        </p:spPr>
      </p:pic>
      <p:sp>
        <p:nvSpPr>
          <p:cNvPr id="8" name="TextBox 7"/>
          <p:cNvSpPr txBox="1"/>
          <p:nvPr/>
        </p:nvSpPr>
        <p:spPr>
          <a:xfrm>
            <a:off x="685800" y="4343400"/>
            <a:ext cx="1524000" cy="369332"/>
          </a:xfrm>
          <a:prstGeom prst="rect">
            <a:avLst/>
          </a:prstGeom>
          <a:solidFill>
            <a:schemeClr val="bg1"/>
          </a:solidFill>
        </p:spPr>
        <p:txBody>
          <a:bodyPr wrap="square" rtlCol="0">
            <a:spAutoFit/>
          </a:bodyPr>
          <a:lstStyle/>
          <a:p>
            <a:pPr algn="ctr"/>
            <a:r>
              <a:rPr lang="en-US" b="1" dirty="0" smtClean="0"/>
              <a:t>Antietam</a:t>
            </a:r>
            <a:endParaRPr lang="en-US" b="1" dirty="0"/>
          </a:p>
        </p:txBody>
      </p:sp>
      <p:sp>
        <p:nvSpPr>
          <p:cNvPr id="9" name="TextBox 8"/>
          <p:cNvSpPr txBox="1"/>
          <p:nvPr/>
        </p:nvSpPr>
        <p:spPr>
          <a:xfrm>
            <a:off x="3581400" y="5410200"/>
            <a:ext cx="1524000" cy="369332"/>
          </a:xfrm>
          <a:prstGeom prst="rect">
            <a:avLst/>
          </a:prstGeom>
          <a:solidFill>
            <a:schemeClr val="bg1"/>
          </a:solidFill>
        </p:spPr>
        <p:txBody>
          <a:bodyPr wrap="square" rtlCol="0">
            <a:spAutoFit/>
          </a:bodyPr>
          <a:lstStyle/>
          <a:p>
            <a:pPr algn="ctr"/>
            <a:r>
              <a:rPr lang="en-US" b="1" dirty="0" smtClean="0"/>
              <a:t>Gettysburg</a:t>
            </a:r>
            <a:endParaRPr lang="en-US" b="1" dirty="0"/>
          </a:p>
        </p:txBody>
      </p:sp>
      <p:sp>
        <p:nvSpPr>
          <p:cNvPr id="10" name="TextBox 9"/>
          <p:cNvSpPr txBox="1"/>
          <p:nvPr/>
        </p:nvSpPr>
        <p:spPr>
          <a:xfrm>
            <a:off x="6629400" y="6248400"/>
            <a:ext cx="1524000" cy="369332"/>
          </a:xfrm>
          <a:prstGeom prst="rect">
            <a:avLst/>
          </a:prstGeom>
          <a:solidFill>
            <a:schemeClr val="bg1"/>
          </a:solidFill>
        </p:spPr>
        <p:txBody>
          <a:bodyPr wrap="square" rtlCol="0">
            <a:spAutoFit/>
          </a:bodyPr>
          <a:lstStyle/>
          <a:p>
            <a:pPr algn="ctr"/>
            <a:r>
              <a:rPr lang="en-US" b="1" dirty="0" smtClean="0"/>
              <a:t>Manassas</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Shorten &amp; Track QR Codes</a:t>
            </a:r>
            <a:br>
              <a:rPr lang="en-US" dirty="0" smtClean="0"/>
            </a:br>
            <a:r>
              <a:rPr lang="en-US" dirty="0" smtClean="0">
                <a:hlinkClick r:id="rId2" action="ppaction://hlinkfile"/>
              </a:rPr>
              <a:t>goo.gl</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Tracks the number of times the QR code has been “hit”</a:t>
            </a:r>
          </a:p>
          <a:p>
            <a:pPr marL="514350" indent="-514350">
              <a:buNone/>
            </a:pPr>
            <a:endParaRPr lang="en-US" dirty="0" smtClean="0"/>
          </a:p>
          <a:p>
            <a:pPr marL="514350" indent="-514350">
              <a:buNone/>
            </a:pPr>
            <a:r>
              <a:rPr lang="en-US" b="1" dirty="0" smtClean="0"/>
              <a:t>Steps</a:t>
            </a:r>
          </a:p>
          <a:p>
            <a:pPr marL="914400" lvl="1" indent="-514350">
              <a:buNone/>
            </a:pPr>
            <a:r>
              <a:rPr lang="en-US" dirty="0" smtClean="0"/>
              <a:t>1.) Copy/Paste URL into </a:t>
            </a:r>
            <a:r>
              <a:rPr lang="en-US" dirty="0" smtClean="0">
                <a:hlinkClick r:id="rId2" action="ppaction://hlinkfile"/>
              </a:rPr>
              <a:t>goo.gl</a:t>
            </a:r>
            <a:endParaRPr lang="en-US" dirty="0" smtClean="0"/>
          </a:p>
          <a:p>
            <a:pPr marL="914400" lvl="1" indent="-514350">
              <a:buNone/>
            </a:pPr>
            <a:r>
              <a:rPr lang="en-US" dirty="0" smtClean="0"/>
              <a:t>2.) Copy/paste </a:t>
            </a:r>
            <a:r>
              <a:rPr lang="en-US" b="1" i="1" dirty="0" smtClean="0"/>
              <a:t>shortened</a:t>
            </a:r>
            <a:r>
              <a:rPr lang="en-US" b="1" dirty="0" smtClean="0"/>
              <a:t> </a:t>
            </a:r>
            <a:r>
              <a:rPr lang="en-US" dirty="0" smtClean="0"/>
              <a:t>URL into QR Code generator (ex: </a:t>
            </a:r>
            <a:r>
              <a:rPr lang="en-US" i="1" dirty="0" smtClean="0"/>
              <a:t>http://goo.gl/SmyUs</a:t>
            </a:r>
            <a:r>
              <a:rPr lang="en-US" dirty="0" smtClean="0"/>
              <a:t>)</a:t>
            </a:r>
          </a:p>
          <a:p>
            <a:pPr marL="914400" lvl="1" indent="-514350">
              <a:buNone/>
            </a:pPr>
            <a:r>
              <a:rPr lang="en-US" dirty="0"/>
              <a:t>3</a:t>
            </a:r>
            <a:r>
              <a:rPr lang="en-US" dirty="0" smtClean="0"/>
              <a:t>.) Access “hits” via the shortened URL with a “+” on the end (ex: </a:t>
            </a:r>
            <a:r>
              <a:rPr lang="en-US" i="1" dirty="0" smtClean="0"/>
              <a:t>http://goo.gl/SmyUs</a:t>
            </a:r>
            <a:r>
              <a:rPr lang="en-US" b="1" dirty="0" smtClean="0"/>
              <a:t>+</a:t>
            </a:r>
            <a:r>
              <a:rPr lang="en-US" dirty="0" smtClean="0"/>
              <a:t>)</a:t>
            </a:r>
          </a:p>
          <a:p>
            <a:pPr marL="514350" indent="-51435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TO READ QR CODES</a:t>
            </a:r>
            <a:endParaRPr lang="en-US" dirty="0"/>
          </a:p>
        </p:txBody>
      </p:sp>
      <p:sp>
        <p:nvSpPr>
          <p:cNvPr id="3" name="Content Placeholder 2"/>
          <p:cNvSpPr>
            <a:spLocks noGrp="1"/>
          </p:cNvSpPr>
          <p:nvPr>
            <p:ph idx="1"/>
          </p:nvPr>
        </p:nvSpPr>
        <p:spPr>
          <a:xfrm>
            <a:off x="5562601" y="1981200"/>
            <a:ext cx="3200400" cy="4144963"/>
          </a:xfrm>
        </p:spPr>
        <p:txBody>
          <a:bodyPr>
            <a:normAutofit/>
          </a:bodyPr>
          <a:lstStyle/>
          <a:p>
            <a:r>
              <a:rPr lang="en-US" dirty="0" smtClean="0"/>
              <a:t>Smartphone with Camera</a:t>
            </a:r>
          </a:p>
          <a:p>
            <a:r>
              <a:rPr lang="en-US" dirty="0" err="1" smtClean="0"/>
              <a:t>iPad</a:t>
            </a:r>
            <a:r>
              <a:rPr lang="en-US" dirty="0" smtClean="0"/>
              <a:t> or tablet</a:t>
            </a:r>
            <a:r>
              <a:rPr lang="en-US" dirty="0"/>
              <a:t> </a:t>
            </a:r>
            <a:r>
              <a:rPr lang="en-US" dirty="0" smtClean="0"/>
              <a:t>with camera</a:t>
            </a:r>
          </a:p>
          <a:p>
            <a:r>
              <a:rPr lang="en-US" dirty="0" smtClean="0"/>
              <a:t>Also can use a webcam</a:t>
            </a:r>
          </a:p>
        </p:txBody>
      </p:sp>
      <p:pic>
        <p:nvPicPr>
          <p:cNvPr id="6" name="Picture 5"/>
          <p:cNvPicPr>
            <a:picLocks noChangeAspect="1"/>
          </p:cNvPicPr>
          <p:nvPr/>
        </p:nvPicPr>
        <p:blipFill>
          <a:blip r:embed="rId3" cstate="print"/>
          <a:stretch>
            <a:fillRect/>
          </a:stretch>
        </p:blipFill>
        <p:spPr>
          <a:xfrm>
            <a:off x="304800" y="2057400"/>
            <a:ext cx="4942985" cy="32766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285522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Voting Contests</a:t>
            </a:r>
            <a:endParaRPr lang="en-US" dirty="0"/>
          </a:p>
        </p:txBody>
      </p:sp>
      <p:sp>
        <p:nvSpPr>
          <p:cNvPr id="3" name="Content Placeholder 2"/>
          <p:cNvSpPr>
            <a:spLocks noGrp="1"/>
          </p:cNvSpPr>
          <p:nvPr>
            <p:ph idx="1"/>
          </p:nvPr>
        </p:nvSpPr>
        <p:spPr>
          <a:xfrm>
            <a:off x="304800" y="1447800"/>
            <a:ext cx="8229600" cy="4525963"/>
          </a:xfrm>
        </p:spPr>
        <p:txBody>
          <a:bodyPr/>
          <a:lstStyle/>
          <a:p>
            <a:r>
              <a:rPr lang="en-US" dirty="0" smtClean="0"/>
              <a:t>Kiss The Pig Fundraiser</a:t>
            </a:r>
          </a:p>
          <a:p>
            <a:endParaRPr lang="en-US" dirty="0"/>
          </a:p>
        </p:txBody>
      </p:sp>
      <p:pic>
        <p:nvPicPr>
          <p:cNvPr id="31746" name="Picture 2" descr="http://t2.gstatic.com/images?q=tbn:ANd9GcSoKqLcYF_JbThHlKmlzcVS1njvDRltOiY67PU0r_grbzRmzZ7Ja6xOYujt"/>
          <p:cNvPicPr>
            <a:picLocks noChangeAspect="1" noChangeArrowheads="1"/>
          </p:cNvPicPr>
          <p:nvPr/>
        </p:nvPicPr>
        <p:blipFill>
          <a:blip r:embed="rId2" cstate="print"/>
          <a:srcRect/>
          <a:stretch>
            <a:fillRect/>
          </a:stretch>
        </p:blipFill>
        <p:spPr bwMode="auto">
          <a:xfrm>
            <a:off x="5105400" y="2895600"/>
            <a:ext cx="3458850" cy="259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2590800"/>
            <a:ext cx="5029200" cy="3693319"/>
          </a:xfrm>
          <a:prstGeom prst="rect">
            <a:avLst/>
          </a:prstGeom>
          <a:noFill/>
        </p:spPr>
        <p:txBody>
          <a:bodyPr wrap="square" rtlCol="0">
            <a:spAutoFit/>
          </a:bodyPr>
          <a:lstStyle/>
          <a:p>
            <a:r>
              <a:rPr lang="en-US" dirty="0" smtClean="0"/>
              <a:t>Vote: </a:t>
            </a:r>
            <a:r>
              <a:rPr lang="en-US" dirty="0" smtClean="0">
                <a:hlinkClick r:id="rId3"/>
              </a:rPr>
              <a:t>Mr. </a:t>
            </a:r>
            <a:r>
              <a:rPr lang="en-US" dirty="0" err="1" smtClean="0">
                <a:hlinkClick r:id="rId3"/>
              </a:rPr>
              <a:t>Hastkins</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Vote:  </a:t>
            </a:r>
            <a:r>
              <a:rPr lang="en-US" dirty="0" smtClean="0">
                <a:hlinkClick r:id="rId4"/>
              </a:rPr>
              <a:t>Mrs. Miller</a:t>
            </a:r>
            <a:endParaRPr lang="en-US" dirty="0" smtClean="0"/>
          </a:p>
          <a:p>
            <a:endParaRPr lang="en-US" dirty="0"/>
          </a:p>
          <a:p>
            <a:endParaRPr lang="en-US" dirty="0" smtClean="0"/>
          </a:p>
        </p:txBody>
      </p:sp>
      <p:pic>
        <p:nvPicPr>
          <p:cNvPr id="31748" name="Picture 4" descr="http://chart.apis.google.com/chart?cht=qr&amp;chs=350x350&amp;chld=L&amp;choe=UTF-8&amp;chl=http%3A%2F%2Fgoo.gl%2FSmyUs"/>
          <p:cNvPicPr>
            <a:picLocks noChangeAspect="1" noChangeArrowheads="1"/>
          </p:cNvPicPr>
          <p:nvPr/>
        </p:nvPicPr>
        <p:blipFill>
          <a:blip r:embed="rId5" cstate="print"/>
          <a:srcRect/>
          <a:stretch>
            <a:fillRect/>
          </a:stretch>
        </p:blipFill>
        <p:spPr bwMode="auto">
          <a:xfrm>
            <a:off x="2057400" y="2133600"/>
            <a:ext cx="2362200" cy="2362200"/>
          </a:xfrm>
          <a:prstGeom prst="rect">
            <a:avLst/>
          </a:prstGeom>
          <a:noFill/>
        </p:spPr>
      </p:pic>
      <p:pic>
        <p:nvPicPr>
          <p:cNvPr id="31750" name="Picture 6" descr="http://chart.apis.google.com/chart?cht=qr&amp;chs=350x350&amp;chld=L&amp;choe=UTF-8&amp;chl=http%3A%2F%2Fgoo.gl%2FLKxqW"/>
          <p:cNvPicPr>
            <a:picLocks noChangeAspect="1" noChangeArrowheads="1"/>
          </p:cNvPicPr>
          <p:nvPr/>
        </p:nvPicPr>
        <p:blipFill>
          <a:blip r:embed="rId6" cstate="print"/>
          <a:srcRect/>
          <a:stretch>
            <a:fillRect/>
          </a:stretch>
        </p:blipFill>
        <p:spPr bwMode="auto">
          <a:xfrm>
            <a:off x="1981200" y="4438650"/>
            <a:ext cx="2419350" cy="24193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QR Codes in the Classroom</a:t>
            </a:r>
            <a:endParaRPr lang="en-US" dirty="0"/>
          </a:p>
        </p:txBody>
      </p:sp>
      <p:sp>
        <p:nvSpPr>
          <p:cNvPr id="5" name="Content Placeholder 4"/>
          <p:cNvSpPr>
            <a:spLocks noGrp="1"/>
          </p:cNvSpPr>
          <p:nvPr>
            <p:ph idx="1"/>
          </p:nvPr>
        </p:nvSpPr>
        <p:spPr>
          <a:xfrm>
            <a:off x="152400" y="1775191"/>
            <a:ext cx="8534400" cy="4625609"/>
          </a:xfrm>
        </p:spPr>
        <p:txBody>
          <a:bodyPr>
            <a:normAutofit fontScale="92500" lnSpcReduction="10000"/>
          </a:bodyPr>
          <a:lstStyle/>
          <a:p>
            <a:r>
              <a:rPr lang="en-US" dirty="0" smtClean="0"/>
              <a:t>Promotes active engagement</a:t>
            </a:r>
          </a:p>
          <a:p>
            <a:r>
              <a:rPr lang="en-US" dirty="0" smtClean="0"/>
              <a:t>Teacher is the facilitator</a:t>
            </a:r>
          </a:p>
          <a:p>
            <a:r>
              <a:rPr lang="en-US" dirty="0" smtClean="0"/>
              <a:t>Student-directed instruction</a:t>
            </a:r>
          </a:p>
          <a:p>
            <a:r>
              <a:rPr lang="en-US" dirty="0" smtClean="0"/>
              <a:t>Instant feedback for students and teachers</a:t>
            </a:r>
          </a:p>
          <a:p>
            <a:r>
              <a:rPr lang="en-US" dirty="0" smtClean="0"/>
              <a:t>Brings the outside world instantaneously</a:t>
            </a:r>
          </a:p>
          <a:p>
            <a:r>
              <a:rPr lang="en-US" dirty="0" smtClean="0"/>
              <a:t>Narrow the gap of time spent on instruction when finding resources </a:t>
            </a:r>
          </a:p>
          <a:p>
            <a:r>
              <a:rPr lang="en-US" dirty="0" smtClean="0"/>
              <a:t>Promotes collaboration between student peers</a:t>
            </a:r>
          </a:p>
          <a:p>
            <a:r>
              <a:rPr lang="en-US" dirty="0" smtClean="0"/>
              <a:t>Facilitates communication between home and school</a:t>
            </a:r>
          </a:p>
          <a:p>
            <a:endParaRPr lang="en-US" dirty="0" smtClean="0"/>
          </a:p>
          <a:p>
            <a:endParaRPr lang="en-US" dirty="0" smtClean="0"/>
          </a:p>
          <a:p>
            <a:endParaRPr lang="en-US" dirty="0"/>
          </a:p>
        </p:txBody>
      </p:sp>
      <p:pic>
        <p:nvPicPr>
          <p:cNvPr id="2050" name="Picture 2" descr="http://aprendeotroidioma.info/wp-content/uploads/2011/07/1275477518_w630_h272-150x150.jpg"/>
          <p:cNvPicPr>
            <a:picLocks noChangeAspect="1" noChangeArrowheads="1"/>
          </p:cNvPicPr>
          <p:nvPr/>
        </p:nvPicPr>
        <p:blipFill>
          <a:blip r:embed="rId2" cstate="print"/>
          <a:srcRect/>
          <a:stretch>
            <a:fillRect/>
          </a:stretch>
        </p:blipFill>
        <p:spPr bwMode="auto">
          <a:xfrm>
            <a:off x="7086600" y="1371600"/>
            <a:ext cx="1785956" cy="1785956"/>
          </a:xfrm>
          <a:prstGeom prst="rect">
            <a:avLst/>
          </a:prstGeom>
          <a:no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77275439"/>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2.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QR Creation Sites</a:t>
            </a:r>
            <a:endParaRPr lang="en-US" dirty="0"/>
          </a:p>
        </p:txBody>
      </p:sp>
      <p:sp>
        <p:nvSpPr>
          <p:cNvPr id="3" name="Content Placeholder 2"/>
          <p:cNvSpPr>
            <a:spLocks noGrp="1"/>
          </p:cNvSpPr>
          <p:nvPr>
            <p:ph idx="1"/>
          </p:nvPr>
        </p:nvSpPr>
        <p:spPr>
          <a:xfrm>
            <a:off x="0" y="1775191"/>
            <a:ext cx="9144000" cy="4625609"/>
          </a:xfrm>
        </p:spPr>
        <p:txBody>
          <a:bodyPr>
            <a:noAutofit/>
          </a:bodyPr>
          <a:lstStyle/>
          <a:p>
            <a:pPr>
              <a:lnSpc>
                <a:spcPct val="170000"/>
              </a:lnSpc>
            </a:pPr>
            <a:r>
              <a:rPr lang="en-US" sz="1800" dirty="0" err="1" smtClean="0"/>
              <a:t>ZXing</a:t>
            </a:r>
            <a:r>
              <a:rPr lang="en-US" sz="1800" dirty="0" smtClean="0"/>
              <a:t> Project : </a:t>
            </a:r>
            <a:r>
              <a:rPr lang="en-US" sz="1800" dirty="0" smtClean="0">
                <a:hlinkClick r:id="rId2"/>
              </a:rPr>
              <a:t>http://zxing.appspot.com/generator/</a:t>
            </a:r>
            <a:endParaRPr lang="en-US" sz="1800" dirty="0" smtClean="0"/>
          </a:p>
          <a:p>
            <a:pPr>
              <a:lnSpc>
                <a:spcPct val="170000"/>
              </a:lnSpc>
            </a:pPr>
            <a:r>
              <a:rPr lang="en-US" sz="1800" dirty="0" err="1" smtClean="0"/>
              <a:t>BeQRious</a:t>
            </a:r>
            <a:r>
              <a:rPr lang="en-US" sz="1800" dirty="0" smtClean="0"/>
              <a:t>: </a:t>
            </a:r>
            <a:r>
              <a:rPr lang="en-US" sz="1800" dirty="0" smtClean="0">
                <a:hlinkClick r:id="rId3"/>
              </a:rPr>
              <a:t>http://beqrious.com/</a:t>
            </a:r>
            <a:endParaRPr lang="en-US" sz="1800" dirty="0" smtClean="0"/>
          </a:p>
          <a:p>
            <a:pPr>
              <a:lnSpc>
                <a:spcPct val="170000"/>
              </a:lnSpc>
            </a:pPr>
            <a:r>
              <a:rPr lang="en-US" sz="1800" dirty="0" err="1" smtClean="0"/>
              <a:t>Delivr</a:t>
            </a:r>
            <a:r>
              <a:rPr lang="en-US" sz="1800" dirty="0" smtClean="0"/>
              <a:t>: </a:t>
            </a:r>
            <a:r>
              <a:rPr lang="en-US" sz="1800" dirty="0" smtClean="0">
                <a:hlinkClick r:id="rId4"/>
              </a:rPr>
              <a:t>http://delivr.com/qr-code-generator</a:t>
            </a:r>
            <a:endParaRPr lang="en-US" sz="1800" dirty="0" smtClean="0"/>
          </a:p>
          <a:p>
            <a:pPr>
              <a:lnSpc>
                <a:spcPct val="170000"/>
              </a:lnSpc>
            </a:pPr>
            <a:r>
              <a:rPr lang="en-US" sz="1800" dirty="0" err="1" smtClean="0"/>
              <a:t>Azonmedia</a:t>
            </a:r>
            <a:r>
              <a:rPr lang="en-US" sz="1800" dirty="0" smtClean="0"/>
              <a:t>: </a:t>
            </a:r>
            <a:r>
              <a:rPr lang="en-US" sz="1800" dirty="0" smtClean="0">
                <a:hlinkClick r:id="rId5"/>
              </a:rPr>
              <a:t>http://azonmedia.com/qrcode-generator</a:t>
            </a:r>
            <a:endParaRPr lang="en-US" sz="1800" dirty="0" smtClean="0"/>
          </a:p>
          <a:p>
            <a:pPr>
              <a:lnSpc>
                <a:spcPct val="170000"/>
              </a:lnSpc>
            </a:pPr>
            <a:r>
              <a:rPr lang="en-US" sz="1800" dirty="0" smtClean="0"/>
              <a:t>Maestro: </a:t>
            </a:r>
            <a:r>
              <a:rPr lang="en-US" sz="1800" dirty="0" smtClean="0">
                <a:hlinkClick r:id="rId6"/>
              </a:rPr>
              <a:t>http://www.sparqcode.com/static/maestro</a:t>
            </a:r>
            <a:endParaRPr lang="en-US" sz="1800" dirty="0" smtClean="0"/>
          </a:p>
          <a:p>
            <a:pPr>
              <a:lnSpc>
                <a:spcPct val="170000"/>
              </a:lnSpc>
            </a:pPr>
            <a:r>
              <a:rPr lang="en-US" sz="1800" dirty="0" err="1" smtClean="0"/>
              <a:t>goQR.me</a:t>
            </a:r>
            <a:r>
              <a:rPr lang="en-US" sz="1800" dirty="0" smtClean="0"/>
              <a:t>: </a:t>
            </a:r>
            <a:r>
              <a:rPr lang="en-US" sz="1800" dirty="0" smtClean="0">
                <a:hlinkClick r:id="rId7"/>
              </a:rPr>
              <a:t>http://goqr.me/</a:t>
            </a:r>
            <a:endParaRPr lang="en-US" sz="1800" dirty="0" smtClean="0"/>
          </a:p>
          <a:p>
            <a:pPr>
              <a:lnSpc>
                <a:spcPct val="170000"/>
              </a:lnSpc>
            </a:pPr>
            <a:r>
              <a:rPr lang="en-US" sz="1800" dirty="0" smtClean="0"/>
              <a:t>Online </a:t>
            </a:r>
            <a:r>
              <a:rPr lang="en-US" sz="1800" dirty="0" err="1" smtClean="0"/>
              <a:t>Qr</a:t>
            </a:r>
            <a:r>
              <a:rPr lang="en-US" sz="1800" dirty="0" smtClean="0"/>
              <a:t> Lab: </a:t>
            </a:r>
            <a:r>
              <a:rPr lang="en-US" sz="1800" dirty="0" smtClean="0">
                <a:hlinkClick r:id="rId8"/>
              </a:rPr>
              <a:t>http://onlineqrlab.com/</a:t>
            </a:r>
            <a:endParaRPr lang="en-US" sz="1800" dirty="0" smtClean="0"/>
          </a:p>
          <a:p>
            <a:pPr>
              <a:lnSpc>
                <a:spcPct val="170000"/>
              </a:lnSpc>
            </a:pPr>
            <a:r>
              <a:rPr lang="en-US" sz="1800" dirty="0" smtClean="0"/>
              <a:t>Mobile-Barcodes: </a:t>
            </a:r>
            <a:r>
              <a:rPr lang="en-US" sz="1800" dirty="0" smtClean="0">
                <a:hlinkClick r:id="rId9"/>
              </a:rPr>
              <a:t>http://www.mobile-barcodes.com/qr-code-generator/</a:t>
            </a:r>
            <a:endParaRPr lang="en-US" sz="1800" dirty="0" smtClean="0"/>
          </a:p>
          <a:p>
            <a:pPr>
              <a:lnSpc>
                <a:spcPct val="170000"/>
              </a:lnSpc>
            </a:pPr>
            <a:r>
              <a:rPr lang="en-US" sz="1800" dirty="0" smtClean="0"/>
              <a:t>KAYWA: </a:t>
            </a:r>
            <a:r>
              <a:rPr lang="en-US" sz="1800" dirty="0" smtClean="0">
                <a:hlinkClick r:id="rId10"/>
              </a:rPr>
              <a:t>http://qrcode.kaywa.com/</a:t>
            </a:r>
            <a:endParaRPr lang="en-US" sz="1800" dirty="0" smtClean="0"/>
          </a:p>
          <a:p>
            <a:pPr>
              <a:lnSpc>
                <a:spcPct val="170000"/>
              </a:lnSpc>
            </a:pPr>
            <a:r>
              <a:rPr lang="en-US" sz="1800" dirty="0" err="1" smtClean="0"/>
              <a:t>BoxMeUp</a:t>
            </a:r>
            <a:r>
              <a:rPr lang="en-US" sz="1800" dirty="0" smtClean="0"/>
              <a:t>: </a:t>
            </a:r>
            <a:r>
              <a:rPr lang="en-US" sz="1800" dirty="0" smtClean="0">
                <a:hlinkClick r:id="rId11"/>
              </a:rPr>
              <a:t>http://boxmeupapp.com/</a:t>
            </a:r>
            <a:endParaRPr lang="en-US" sz="1800"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QR Codes?</a:t>
            </a:r>
            <a:endParaRPr lang="en-US" dirty="0"/>
          </a:p>
        </p:txBody>
      </p:sp>
      <p:sp>
        <p:nvSpPr>
          <p:cNvPr id="5" name="Content Placeholder 4"/>
          <p:cNvSpPr>
            <a:spLocks noGrp="1"/>
          </p:cNvSpPr>
          <p:nvPr>
            <p:ph idx="1"/>
          </p:nvPr>
        </p:nvSpPr>
        <p:spPr/>
        <p:txBody>
          <a:bodyPr>
            <a:normAutofit/>
          </a:bodyPr>
          <a:lstStyle/>
          <a:p>
            <a:endParaRPr lang="en-US" dirty="0" smtClean="0"/>
          </a:p>
          <a:p>
            <a:endParaRPr lang="en-US" dirty="0" smtClean="0"/>
          </a:p>
          <a:p>
            <a:endParaRPr lang="en-US" dirty="0"/>
          </a:p>
        </p:txBody>
      </p:sp>
      <p:pic>
        <p:nvPicPr>
          <p:cNvPr id="63491" name="Picture 3"/>
          <p:cNvPicPr>
            <a:picLocks noChangeAspect="1" noChangeArrowheads="1"/>
          </p:cNvPicPr>
          <p:nvPr/>
        </p:nvPicPr>
        <p:blipFill>
          <a:blip r:embed="rId2" cstate="print"/>
          <a:srcRect/>
          <a:stretch>
            <a:fillRect/>
          </a:stretch>
        </p:blipFill>
        <p:spPr bwMode="auto">
          <a:xfrm>
            <a:off x="590550" y="2059258"/>
            <a:ext cx="7961313" cy="3667125"/>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77275439"/>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5" name="Content Placeholder 4"/>
          <p:cNvSpPr>
            <a:spLocks noGrp="1"/>
          </p:cNvSpPr>
          <p:nvPr>
            <p:ph idx="1"/>
          </p:nvPr>
        </p:nvSpPr>
        <p:spPr>
          <a:xfrm>
            <a:off x="457200" y="1752600"/>
            <a:ext cx="8229600" cy="4625609"/>
          </a:xfrm>
        </p:spPr>
        <p:txBody>
          <a:bodyPr>
            <a:normAutofit/>
          </a:bodyPr>
          <a:lstStyle/>
          <a:p>
            <a:endParaRPr lang="en-US" dirty="0" smtClean="0"/>
          </a:p>
          <a:p>
            <a:endParaRPr lang="en-US" dirty="0" smtClean="0"/>
          </a:p>
          <a:p>
            <a:endParaRPr lang="en-US" dirty="0"/>
          </a:p>
        </p:txBody>
      </p:sp>
      <p:sp>
        <p:nvSpPr>
          <p:cNvPr id="8" name="TextBox 7"/>
          <p:cNvSpPr txBox="1"/>
          <p:nvPr/>
        </p:nvSpPr>
        <p:spPr>
          <a:xfrm>
            <a:off x="2819400" y="2514600"/>
            <a:ext cx="5765370" cy="707886"/>
          </a:xfrm>
          <a:prstGeom prst="rect">
            <a:avLst/>
          </a:prstGeom>
          <a:noFill/>
        </p:spPr>
        <p:txBody>
          <a:bodyPr wrap="square" rtlCol="0">
            <a:spAutoFit/>
          </a:bodyPr>
          <a:lstStyle/>
          <a:p>
            <a:r>
              <a:rPr lang="en-US" sz="2000" b="1" dirty="0" smtClean="0"/>
              <a:t>Mike </a:t>
            </a:r>
            <a:r>
              <a:rPr lang="en-US" sz="2000" b="1" dirty="0" err="1" smtClean="0"/>
              <a:t>Speidel</a:t>
            </a:r>
            <a:r>
              <a:rPr lang="en-US" sz="2000" b="1" dirty="0" smtClean="0"/>
              <a:t> – Staff Development Trainer</a:t>
            </a:r>
          </a:p>
          <a:p>
            <a:r>
              <a:rPr lang="en-US" sz="2000" b="1" dirty="0" smtClean="0"/>
              <a:t>Loudoun County Public Schools, VA</a:t>
            </a:r>
            <a:endParaRPr lang="en-US" sz="2000" b="1" dirty="0"/>
          </a:p>
        </p:txBody>
      </p:sp>
      <p:sp>
        <p:nvSpPr>
          <p:cNvPr id="9" name="TextBox 8"/>
          <p:cNvSpPr txBox="1"/>
          <p:nvPr/>
        </p:nvSpPr>
        <p:spPr>
          <a:xfrm>
            <a:off x="2819400" y="5257800"/>
            <a:ext cx="5765370" cy="707886"/>
          </a:xfrm>
          <a:prstGeom prst="rect">
            <a:avLst/>
          </a:prstGeom>
          <a:noFill/>
        </p:spPr>
        <p:txBody>
          <a:bodyPr wrap="square" rtlCol="0">
            <a:spAutoFit/>
          </a:bodyPr>
          <a:lstStyle/>
          <a:p>
            <a:r>
              <a:rPr lang="en-US" sz="2000" b="1" dirty="0" smtClean="0"/>
              <a:t>Derek Kaufman– Technology Resource Teacher</a:t>
            </a:r>
          </a:p>
          <a:p>
            <a:r>
              <a:rPr lang="en-US" sz="2000" b="1" dirty="0" smtClean="0"/>
              <a:t>Loudoun County Public Schools, VA</a:t>
            </a:r>
            <a:endParaRPr lang="en-US" sz="2000" b="1" dirty="0"/>
          </a:p>
        </p:txBody>
      </p:sp>
      <p:pic>
        <p:nvPicPr>
          <p:cNvPr id="68610" name="Picture 2"/>
          <p:cNvPicPr>
            <a:picLocks noChangeAspect="1" noChangeArrowheads="1"/>
          </p:cNvPicPr>
          <p:nvPr/>
        </p:nvPicPr>
        <p:blipFill>
          <a:blip r:embed="rId2" cstate="print"/>
          <a:srcRect/>
          <a:stretch>
            <a:fillRect/>
          </a:stretch>
        </p:blipFill>
        <p:spPr bwMode="auto">
          <a:xfrm>
            <a:off x="0" y="4114800"/>
            <a:ext cx="2743200" cy="2743200"/>
          </a:xfrm>
          <a:prstGeom prst="rect">
            <a:avLst/>
          </a:prstGeom>
          <a:noFill/>
          <a:ln w="9525">
            <a:noFill/>
            <a:miter lim="800000"/>
            <a:headEnd/>
            <a:tailEnd/>
          </a:ln>
        </p:spPr>
      </p:pic>
      <p:pic>
        <p:nvPicPr>
          <p:cNvPr id="10" name="Picture 9" descr="Mike QR Code.png"/>
          <p:cNvPicPr>
            <a:picLocks noChangeAspect="1"/>
          </p:cNvPicPr>
          <p:nvPr/>
        </p:nvPicPr>
        <p:blipFill>
          <a:blip r:embed="rId3" cstate="print"/>
          <a:stretch>
            <a:fillRect/>
          </a:stretch>
        </p:blipFill>
        <p:spPr>
          <a:xfrm>
            <a:off x="152400" y="1676400"/>
            <a:ext cx="2514600" cy="251460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077275439"/>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Apps for reading QR Codes</a:t>
            </a:r>
            <a:endParaRPr lang="en-US" dirty="0"/>
          </a:p>
        </p:txBody>
      </p:sp>
      <p:sp>
        <p:nvSpPr>
          <p:cNvPr id="8" name="Rectangle 7"/>
          <p:cNvSpPr/>
          <p:nvPr/>
        </p:nvSpPr>
        <p:spPr>
          <a:xfrm>
            <a:off x="304800" y="1981200"/>
            <a:ext cx="5867400" cy="4647426"/>
          </a:xfrm>
          <a:prstGeom prst="rect">
            <a:avLst/>
          </a:prstGeom>
        </p:spPr>
        <p:txBody>
          <a:bodyPr wrap="square">
            <a:spAutoFit/>
          </a:bodyPr>
          <a:lstStyle/>
          <a:p>
            <a:r>
              <a:rPr lang="en-US" sz="4000" b="1" dirty="0" err="1" smtClean="0"/>
              <a:t>iPhone</a:t>
            </a:r>
            <a:r>
              <a:rPr lang="en-US" sz="4000" b="1" dirty="0" smtClean="0"/>
              <a:t>/</a:t>
            </a:r>
            <a:r>
              <a:rPr lang="en-US" sz="4000" b="1" dirty="0" err="1" smtClean="0"/>
              <a:t>iPad</a:t>
            </a:r>
            <a:endParaRPr lang="en-US" sz="4000" dirty="0" smtClean="0"/>
          </a:p>
          <a:p>
            <a:r>
              <a:rPr lang="en-US" sz="2800" u="sng" dirty="0">
                <a:hlinkClick r:id="rId2"/>
              </a:rPr>
              <a:t>QRAFTER</a:t>
            </a:r>
            <a:r>
              <a:rPr lang="en-US" sz="2800" dirty="0"/>
              <a:t> </a:t>
            </a:r>
            <a:r>
              <a:rPr lang="en-US" sz="2800" i="1" dirty="0"/>
              <a:t>(recommended)</a:t>
            </a:r>
            <a:endParaRPr lang="en-US" sz="2800" dirty="0" smtClean="0"/>
          </a:p>
          <a:p>
            <a:r>
              <a:rPr lang="en-US" sz="2800" u="sng" dirty="0" err="1">
                <a:hlinkClick r:id="rId3"/>
              </a:rPr>
              <a:t>i-Nigma</a:t>
            </a:r>
            <a:r>
              <a:rPr lang="en-US" sz="2800" dirty="0"/>
              <a:t> </a:t>
            </a:r>
            <a:r>
              <a:rPr lang="en-US" sz="2800" i="1" dirty="0"/>
              <a:t>(recommended)</a:t>
            </a:r>
            <a:endParaRPr lang="en-US" sz="2800" dirty="0" smtClean="0"/>
          </a:p>
          <a:p>
            <a:r>
              <a:rPr lang="en-US" sz="2800" u="sng" dirty="0">
                <a:hlinkClick r:id="rId4"/>
              </a:rPr>
              <a:t>Red Laser</a:t>
            </a:r>
            <a:endParaRPr lang="en-US" sz="2800" dirty="0" smtClean="0"/>
          </a:p>
          <a:p>
            <a:r>
              <a:rPr lang="en-US" sz="2800" u="sng" dirty="0">
                <a:hlinkClick r:id="rId5"/>
              </a:rPr>
              <a:t>Bee </a:t>
            </a:r>
            <a:r>
              <a:rPr lang="en-US" sz="2800" u="sng" dirty="0" err="1">
                <a:hlinkClick r:id="rId5"/>
              </a:rPr>
              <a:t>Tagg</a:t>
            </a:r>
            <a:r>
              <a:rPr lang="en-US" sz="2800" u="sng" dirty="0">
                <a:hlinkClick r:id="rId5"/>
              </a:rPr>
              <a:t> Reader </a:t>
            </a:r>
            <a:r>
              <a:rPr lang="en-US" sz="2800" u="sng" dirty="0" smtClean="0">
                <a:hlinkClick r:id="rId5"/>
              </a:rPr>
              <a:t>Pro</a:t>
            </a:r>
            <a:endParaRPr lang="en-US" sz="2800" u="sng" dirty="0" smtClean="0"/>
          </a:p>
          <a:p>
            <a:endParaRPr lang="en-US" sz="2800" dirty="0" smtClean="0"/>
          </a:p>
          <a:p>
            <a:pPr>
              <a:lnSpc>
                <a:spcPct val="150000"/>
              </a:lnSpc>
            </a:pPr>
            <a:r>
              <a:rPr lang="en-US" sz="4000" b="1" dirty="0" smtClean="0"/>
              <a:t>Droid</a:t>
            </a:r>
            <a:endParaRPr lang="en-US" sz="4000" dirty="0" smtClean="0"/>
          </a:p>
          <a:p>
            <a:r>
              <a:rPr lang="en-US" sz="2800" u="sng" dirty="0">
                <a:hlinkClick r:id="rId6"/>
              </a:rPr>
              <a:t>QR Droid</a:t>
            </a:r>
            <a:r>
              <a:rPr lang="en-US" sz="2800" dirty="0"/>
              <a:t> </a:t>
            </a:r>
            <a:r>
              <a:rPr lang="en-US" sz="2800" i="1" dirty="0"/>
              <a:t>(recommended)</a:t>
            </a:r>
            <a:endParaRPr lang="en-US" sz="2800" dirty="0" smtClean="0"/>
          </a:p>
          <a:p>
            <a:r>
              <a:rPr lang="en-US" sz="2800" u="sng" dirty="0" err="1" smtClean="0">
                <a:hlinkClick r:id="rId7"/>
              </a:rPr>
              <a:t>BeeTagg</a:t>
            </a:r>
            <a:endParaRPr lang="en-US" sz="2800" dirty="0" smtClean="0"/>
          </a:p>
        </p:txBody>
      </p:sp>
      <p:sp>
        <p:nvSpPr>
          <p:cNvPr id="9" name="TextBox 8"/>
          <p:cNvSpPr txBox="1"/>
          <p:nvPr/>
        </p:nvSpPr>
        <p:spPr>
          <a:xfrm>
            <a:off x="5943600" y="1752600"/>
            <a:ext cx="3200400" cy="2154436"/>
          </a:xfrm>
          <a:prstGeom prst="rect">
            <a:avLst/>
          </a:prstGeom>
          <a:noFill/>
        </p:spPr>
        <p:txBody>
          <a:bodyPr wrap="square" rtlCol="0">
            <a:spAutoFit/>
          </a:bodyPr>
          <a:lstStyle/>
          <a:p>
            <a:pPr>
              <a:lnSpc>
                <a:spcPct val="150000"/>
              </a:lnSpc>
            </a:pPr>
            <a:r>
              <a:rPr lang="en-US" sz="4000" b="1" dirty="0" smtClean="0"/>
              <a:t>Blackberry</a:t>
            </a:r>
            <a:endParaRPr lang="en-US" sz="4000" dirty="0" smtClean="0"/>
          </a:p>
          <a:p>
            <a:r>
              <a:rPr lang="en-US" sz="2800" u="sng" dirty="0" smtClean="0">
                <a:hlinkClick r:id="rId8"/>
              </a:rPr>
              <a:t>QR Code Scanner</a:t>
            </a:r>
            <a:endParaRPr lang="en-US" sz="2800" dirty="0" smtClean="0"/>
          </a:p>
          <a:p>
            <a:r>
              <a:rPr lang="en-US" sz="2800" u="sng" dirty="0" err="1" smtClean="0">
                <a:hlinkClick r:id="rId9"/>
              </a:rPr>
              <a:t>BeeTagg</a:t>
            </a:r>
            <a:r>
              <a:rPr lang="en-US" sz="2800" dirty="0" smtClean="0"/>
              <a:t> </a:t>
            </a:r>
          </a:p>
          <a:p>
            <a:endParaRPr lang="en-US" dirty="0"/>
          </a:p>
        </p:txBody>
      </p:sp>
      <p:pic>
        <p:nvPicPr>
          <p:cNvPr id="10" name="Picture 9" descr="iphone_clean.png"/>
          <p:cNvPicPr>
            <a:picLocks noChangeAspect="1"/>
          </p:cNvPicPr>
          <p:nvPr/>
        </p:nvPicPr>
        <p:blipFill>
          <a:blip r:embed="rId10" cstate="print"/>
          <a:stretch>
            <a:fillRect/>
          </a:stretch>
        </p:blipFill>
        <p:spPr>
          <a:xfrm>
            <a:off x="4419600" y="2209800"/>
            <a:ext cx="990600" cy="2271776"/>
          </a:xfrm>
          <a:prstGeom prst="rect">
            <a:avLst/>
          </a:prstGeom>
        </p:spPr>
      </p:pic>
      <p:pic>
        <p:nvPicPr>
          <p:cNvPr id="11" name="Picture 10" descr="droid.png"/>
          <p:cNvPicPr>
            <a:picLocks noChangeAspect="1"/>
          </p:cNvPicPr>
          <p:nvPr/>
        </p:nvPicPr>
        <p:blipFill>
          <a:blip r:embed="rId11" cstate="print"/>
          <a:stretch>
            <a:fillRect/>
          </a:stretch>
        </p:blipFill>
        <p:spPr>
          <a:xfrm rot="1539938">
            <a:off x="5300482" y="3901548"/>
            <a:ext cx="1371600" cy="2620736"/>
          </a:xfrm>
          <a:prstGeom prst="rect">
            <a:avLst/>
          </a:prstGeom>
        </p:spPr>
      </p:pic>
      <p:pic>
        <p:nvPicPr>
          <p:cNvPr id="12" name="Picture 11" descr="Blackberry.png"/>
          <p:cNvPicPr>
            <a:picLocks noChangeAspect="1"/>
          </p:cNvPicPr>
          <p:nvPr/>
        </p:nvPicPr>
        <p:blipFill>
          <a:blip r:embed="rId12" cstate="print"/>
          <a:stretch>
            <a:fillRect/>
          </a:stretch>
        </p:blipFill>
        <p:spPr>
          <a:xfrm>
            <a:off x="7543800" y="3886200"/>
            <a:ext cx="1358060" cy="23889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a:t>
            </a:r>
            <a:endParaRPr lang="en-US" dirty="0"/>
          </a:p>
        </p:txBody>
      </p:sp>
      <p:pic>
        <p:nvPicPr>
          <p:cNvPr id="12294" name="Picture 6" descr="http://flightbiz.net/wp-content/uploads/2011/01/qr_code_flightbizComBlue-copy1.png"/>
          <p:cNvPicPr>
            <a:picLocks noChangeAspect="1" noChangeArrowheads="1"/>
          </p:cNvPicPr>
          <p:nvPr/>
        </p:nvPicPr>
        <p:blipFill>
          <a:blip r:embed="rId2" cstate="print"/>
          <a:srcRect/>
          <a:stretch>
            <a:fillRect/>
          </a:stretch>
        </p:blipFill>
        <p:spPr bwMode="auto">
          <a:xfrm>
            <a:off x="2895600" y="3733800"/>
            <a:ext cx="3124200" cy="3124200"/>
          </a:xfrm>
          <a:prstGeom prst="rect">
            <a:avLst/>
          </a:prstGeom>
          <a:noFill/>
        </p:spPr>
      </p:pic>
      <p:pic>
        <p:nvPicPr>
          <p:cNvPr id="12295" name="Picture 7"/>
          <p:cNvPicPr>
            <a:picLocks noChangeAspect="1" noChangeArrowheads="1"/>
          </p:cNvPicPr>
          <p:nvPr/>
        </p:nvPicPr>
        <p:blipFill>
          <a:blip r:embed="rId3" cstate="print"/>
          <a:srcRect/>
          <a:stretch>
            <a:fillRect/>
          </a:stretch>
        </p:blipFill>
        <p:spPr bwMode="auto">
          <a:xfrm>
            <a:off x="0" y="1371600"/>
            <a:ext cx="9094787"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Coupon</a:t>
            </a:r>
            <a:endParaRPr lang="en-US" dirty="0"/>
          </a:p>
        </p:txBody>
      </p:sp>
      <p:pic>
        <p:nvPicPr>
          <p:cNvPr id="4" name="Content Placeholder 3" descr="Coupon_Oct2010.png"/>
          <p:cNvPicPr>
            <a:picLocks noGrp="1" noChangeAspect="1"/>
          </p:cNvPicPr>
          <p:nvPr>
            <p:ph idx="1"/>
          </p:nvPr>
        </p:nvPicPr>
        <p:blipFill>
          <a:blip r:embed="rId2" cstate="print"/>
          <a:stretch>
            <a:fillRect/>
          </a:stretch>
        </p:blipFill>
        <p:spPr>
          <a:xfrm>
            <a:off x="914400" y="1828800"/>
            <a:ext cx="7246685" cy="41909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Information</a:t>
            </a:r>
            <a:endParaRPr lang="en-US" dirty="0"/>
          </a:p>
        </p:txBody>
      </p:sp>
      <p:pic>
        <p:nvPicPr>
          <p:cNvPr id="4" name="Content Placeholder 3" descr="Nutritional.jpg"/>
          <p:cNvPicPr>
            <a:picLocks noGrp="1" noChangeAspect="1"/>
          </p:cNvPicPr>
          <p:nvPr>
            <p:ph idx="1"/>
          </p:nvPr>
        </p:nvPicPr>
        <p:blipFill>
          <a:blip r:embed="rId2" cstate="print"/>
          <a:stretch>
            <a:fillRect/>
          </a:stretch>
        </p:blipFill>
        <p:spPr>
          <a:xfrm>
            <a:off x="1447800" y="1905000"/>
            <a:ext cx="6167967" cy="462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Airport Check-In</a:t>
            </a:r>
            <a:endParaRPr lang="en-US" dirty="0"/>
          </a:p>
        </p:txBody>
      </p:sp>
      <p:pic>
        <p:nvPicPr>
          <p:cNvPr id="4" name="Content Placeholder 3" descr="airline-boarding-pass-british-airways-qr-code.jpg"/>
          <p:cNvPicPr>
            <a:picLocks noGrp="1" noChangeAspect="1"/>
          </p:cNvPicPr>
          <p:nvPr>
            <p:ph idx="1"/>
          </p:nvPr>
        </p:nvPicPr>
        <p:blipFill>
          <a:blip r:embed="rId2" cstate="print"/>
          <a:stretch>
            <a:fillRect/>
          </a:stretch>
        </p:blipFill>
        <p:spPr>
          <a:xfrm>
            <a:off x="2895600" y="1676400"/>
            <a:ext cx="3197352" cy="47592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Card</a:t>
            </a:r>
            <a:endParaRPr lang="en-US" dirty="0"/>
          </a:p>
        </p:txBody>
      </p:sp>
      <p:pic>
        <p:nvPicPr>
          <p:cNvPr id="4" name="Content Placeholder 3" descr="business card.jpg"/>
          <p:cNvPicPr>
            <a:picLocks noGrp="1" noChangeAspect="1"/>
          </p:cNvPicPr>
          <p:nvPr>
            <p:ph idx="1"/>
          </p:nvPr>
        </p:nvPicPr>
        <p:blipFill>
          <a:blip r:embed="rId2" cstate="print"/>
          <a:stretch>
            <a:fillRect/>
          </a:stretch>
        </p:blipFill>
        <p:spPr>
          <a:xfrm>
            <a:off x="2655159" y="1774825"/>
            <a:ext cx="3833681" cy="46259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240</TotalTime>
  <Words>969</Words>
  <Application>Microsoft Macintosh PowerPoint</Application>
  <PresentationFormat>On-screen Show (4:3)</PresentationFormat>
  <Paragraphs>167</Paragraphs>
  <Slides>36</Slides>
  <Notes>12</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Module</vt:lpstr>
      <vt:lpstr>QR Codes</vt:lpstr>
      <vt:lpstr>WHAT IS A QR CODE?</vt:lpstr>
      <vt:lpstr>DEVICES TO READ QR CODES</vt:lpstr>
      <vt:lpstr>Apps for reading QR Codes</vt:lpstr>
      <vt:lpstr>Advertising</vt:lpstr>
      <vt:lpstr>Coupon</vt:lpstr>
      <vt:lpstr>Nutritional Information</vt:lpstr>
      <vt:lpstr>Airport Check-In</vt:lpstr>
      <vt:lpstr>Business Card</vt:lpstr>
      <vt:lpstr>Product Information</vt:lpstr>
      <vt:lpstr>Things to do with QR Codes</vt:lpstr>
      <vt:lpstr>That’s great, but….</vt:lpstr>
      <vt:lpstr>QR Codes with Literature</vt:lpstr>
      <vt:lpstr>Independent Research Centers</vt:lpstr>
      <vt:lpstr>Foreign Language</vt:lpstr>
      <vt:lpstr>Foreign Language</vt:lpstr>
      <vt:lpstr>Science</vt:lpstr>
      <vt:lpstr>Science</vt:lpstr>
      <vt:lpstr>Science</vt:lpstr>
      <vt:lpstr>Digital Content</vt:lpstr>
      <vt:lpstr>Social Science</vt:lpstr>
      <vt:lpstr>School Events</vt:lpstr>
      <vt:lpstr>Published Student Work</vt:lpstr>
      <vt:lpstr>ASSESSMENT</vt:lpstr>
      <vt:lpstr>Check Answers</vt:lpstr>
      <vt:lpstr>Calendars</vt:lpstr>
      <vt:lpstr>Interactive Field Trips</vt:lpstr>
      <vt:lpstr>Scavenger Hunt</vt:lpstr>
      <vt:lpstr>Shorten &amp; Track QR Codes goo.gl</vt:lpstr>
      <vt:lpstr>Voting Contests</vt:lpstr>
      <vt:lpstr>Benefits of QR Codes in the Classroom</vt:lpstr>
      <vt:lpstr>Slide 32</vt:lpstr>
      <vt:lpstr>Slide 33</vt:lpstr>
      <vt:lpstr>QR Creation Sites</vt:lpstr>
      <vt:lpstr>Why Use QR Codes?</vt:lpstr>
      <vt:lpstr>Questions or Comments</vt:lpstr>
    </vt:vector>
  </TitlesOfParts>
  <Company>LCPS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QR Codes</dc:title>
  <dc:creator>trt</dc:creator>
  <cp:lastModifiedBy>Karen Richardson</cp:lastModifiedBy>
  <cp:revision>35</cp:revision>
  <dcterms:created xsi:type="dcterms:W3CDTF">2012-01-20T01:05:06Z</dcterms:created>
  <dcterms:modified xsi:type="dcterms:W3CDTF">2012-01-20T01:07:34Z</dcterms:modified>
</cp:coreProperties>
</file>